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5"/>
  </p:notesMasterIdLst>
  <p:sldIdLst>
    <p:sldId id="256" r:id="rId4"/>
    <p:sldId id="258" r:id="rId5"/>
    <p:sldId id="257" r:id="rId6"/>
    <p:sldId id="259" r:id="rId7"/>
    <p:sldId id="260" r:id="rId8"/>
    <p:sldId id="274" r:id="rId9"/>
    <p:sldId id="277" r:id="rId10"/>
    <p:sldId id="261" r:id="rId11"/>
    <p:sldId id="263" r:id="rId12"/>
    <p:sldId id="275" r:id="rId13"/>
    <p:sldId id="276" r:id="rId14"/>
    <p:sldId id="264" r:id="rId15"/>
    <p:sldId id="262" r:id="rId16"/>
    <p:sldId id="266" r:id="rId17"/>
    <p:sldId id="267" r:id="rId18"/>
    <p:sldId id="292" r:id="rId19"/>
    <p:sldId id="287" r:id="rId20"/>
    <p:sldId id="273" r:id="rId21"/>
    <p:sldId id="307" r:id="rId22"/>
    <p:sldId id="309" r:id="rId23"/>
    <p:sldId id="271" r:id="rId24"/>
    <p:sldId id="299" r:id="rId25"/>
    <p:sldId id="300" r:id="rId26"/>
    <p:sldId id="301" r:id="rId27"/>
    <p:sldId id="302" r:id="rId28"/>
    <p:sldId id="303" r:id="rId29"/>
    <p:sldId id="304" r:id="rId30"/>
    <p:sldId id="305" r:id="rId31"/>
    <p:sldId id="306" r:id="rId32"/>
    <p:sldId id="272" r:id="rId33"/>
    <p:sldId id="293" r:id="rId34"/>
  </p:sldIdLst>
  <p:sldSz cx="18288000" cy="10287000"/>
  <p:notesSz cx="6858000" cy="9144000"/>
  <p:embeddedFontLs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B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D74E5-FA21-49BB-80F2-6B51310EEE21}" type="datetimeFigureOut">
              <a:rPr lang="vi-VN" smtClean="0"/>
              <a:t>23/03/2023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97064-7EAD-46CB-A8C3-0F9BDE9A15E1}" type="slidenum">
              <a:rPr lang="vi-VN" smtClean="0"/>
              <a:t>‹#›</a:t>
            </a:fld>
            <a:endParaRPr lang="vi-VN"/>
          </a:p>
        </p:txBody>
      </p:sp>
    </p:spTree>
    <p:extLst>
      <p:ext uri="{BB962C8B-B14F-4D97-AF65-F5344CB8AC3E}">
        <p14:creationId xmlns:p14="http://schemas.microsoft.com/office/powerpoint/2010/main" val="153396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ACB30-F93C-4E34-A277-53F96DC45D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7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8575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211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0144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1338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6530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64665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28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435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499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633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2164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C0A7CE-68B0-4D7E-9884-D7BE6EE8BC27}" type="datetimeFigureOut">
              <a:rPr lang="en-US" smtClean="0"/>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83547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067389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C0A7CE-68B0-4D7E-9884-D7BE6EE8BC27}" type="datetimeFigureOut">
              <a:rPr lang="en-US" smtClean="0"/>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323977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C0A7CE-68B0-4D7E-9884-D7BE6EE8BC27}" type="datetimeFigureOut">
              <a:rPr lang="en-US" smtClean="0"/>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612006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C0A7CE-68B0-4D7E-9884-D7BE6EE8BC27}" type="datetimeFigureOut">
              <a:rPr lang="en-US" smtClean="0"/>
              <a:t>23/3/2023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65492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C0A7CE-68B0-4D7E-9884-D7BE6EE8BC27}" type="datetimeFigureOut">
              <a:rPr lang="en-US" smtClean="0"/>
              <a:t>23/3/2023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982997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C0A7CE-68B0-4D7E-9884-D7BE6EE8BC27}" type="datetimeFigureOut">
              <a:rPr lang="en-US" smtClean="0"/>
              <a:t>23/3/2023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62632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7106263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F0C0A7CE-68B0-4D7E-9884-D7BE6EE8BC27}" type="datetimeFigureOut">
              <a:rPr lang="en-US" smtClean="0"/>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3228056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165594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C0A7CE-68B0-4D7E-9884-D7BE6EE8BC27}" type="datetimeFigureOut">
              <a:rPr lang="en-US" smtClean="0"/>
              <a:t>23/3/2023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1A48-EBEA-472A-9755-08B7148B9B1C}" type="slidenum">
              <a:rPr lang="en-US" smtClean="0"/>
              <a:t>‹#›</a:t>
            </a:fld>
            <a:endParaRPr lang="en-US"/>
          </a:p>
        </p:txBody>
      </p:sp>
    </p:spTree>
    <p:extLst>
      <p:ext uri="{BB962C8B-B14F-4D97-AF65-F5344CB8AC3E}">
        <p14:creationId xmlns:p14="http://schemas.microsoft.com/office/powerpoint/2010/main" val="2124792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8652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0C0A7CE-68B0-4D7E-9884-D7BE6EE8BC27}" type="datetimeFigureOut">
              <a:rPr lang="en-US" smtClean="0"/>
              <a:t>23/3/2023</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EB1A48-EBEA-472A-9755-08B7148B9B1C}" type="slidenum">
              <a:rPr lang="en-US" smtClean="0"/>
              <a:t>‹#›</a:t>
            </a:fld>
            <a:endParaRPr lang="en-US"/>
          </a:p>
        </p:txBody>
      </p:sp>
    </p:spTree>
    <p:extLst>
      <p:ext uri="{BB962C8B-B14F-4D97-AF65-F5344CB8AC3E}">
        <p14:creationId xmlns:p14="http://schemas.microsoft.com/office/powerpoint/2010/main" val="1364637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1.emf"/><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52.jpe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emf"/><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50.emf"/><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84.svg"/><Relationship Id="rId3" Type="http://schemas.openxmlformats.org/officeDocument/2006/relationships/image" Target="../media/image2.svg"/><Relationship Id="rId7" Type="http://schemas.openxmlformats.org/officeDocument/2006/relationships/image" Target="../media/image80.svg"/><Relationship Id="rId12"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4.svg"/><Relationship Id="rId5" Type="http://schemas.openxmlformats.org/officeDocument/2006/relationships/image" Target="../media/image78.svg"/><Relationship Id="rId1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82.sv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2.svg"/><Relationship Id="rId3" Type="http://schemas.openxmlformats.org/officeDocument/2006/relationships/image" Target="../media/image46.svg"/><Relationship Id="rId7" Type="http://schemas.openxmlformats.org/officeDocument/2006/relationships/image" Target="../media/image89.svg"/><Relationship Id="rId12" Type="http://schemas.openxmlformats.org/officeDocument/2006/relationships/image" Target="../media/image62.png"/><Relationship Id="rId17" Type="http://schemas.openxmlformats.org/officeDocument/2006/relationships/image" Target="../media/image95.svg"/><Relationship Id="rId2" Type="http://schemas.openxmlformats.org/officeDocument/2006/relationships/image" Target="../media/image28.pn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44.svg"/><Relationship Id="rId5" Type="http://schemas.openxmlformats.org/officeDocument/2006/relationships/image" Target="../media/image87.svg"/><Relationship Id="rId15" Type="http://schemas.openxmlformats.org/officeDocument/2006/relationships/image" Target="../media/image93.svg"/><Relationship Id="rId10" Type="http://schemas.openxmlformats.org/officeDocument/2006/relationships/image" Target="../media/image61.png"/><Relationship Id="rId4" Type="http://schemas.openxmlformats.org/officeDocument/2006/relationships/image" Target="../media/image58.png"/><Relationship Id="rId9" Type="http://schemas.openxmlformats.org/officeDocument/2006/relationships/image" Target="../media/image91.sv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9.jpeg"/><Relationship Id="rId3" Type="http://schemas.openxmlformats.org/officeDocument/2006/relationships/image" Target="../media/image97.svg"/><Relationship Id="rId7" Type="http://schemas.openxmlformats.org/officeDocument/2006/relationships/image" Target="../media/image14.svg"/><Relationship Id="rId12"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svg"/><Relationship Id="rId5" Type="http://schemas.openxmlformats.org/officeDocument/2006/relationships/image" Target="../media/image82.svg"/><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3.svg"/><Relationship Id="rId3" Type="http://schemas.openxmlformats.org/officeDocument/2006/relationships/image" Target="../media/image22.svg"/><Relationship Id="rId7" Type="http://schemas.openxmlformats.org/officeDocument/2006/relationships/image" Target="../media/image2.svg"/><Relationship Id="rId12" Type="http://schemas.openxmlformats.org/officeDocument/2006/relationships/image" Target="../media/image7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6.svg"/><Relationship Id="rId5" Type="http://schemas.openxmlformats.org/officeDocument/2006/relationships/image" Target="../media/image101.svg"/><Relationship Id="rId15" Type="http://schemas.openxmlformats.org/officeDocument/2006/relationships/image" Target="../media/image32.png"/><Relationship Id="rId10"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8.sv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2.png"/><Relationship Id="rId3" Type="http://schemas.openxmlformats.org/officeDocument/2006/relationships/image" Target="../media/image14.svg"/><Relationship Id="rId7" Type="http://schemas.openxmlformats.org/officeDocument/2006/relationships/image" Target="../media/image8.svg"/><Relationship Id="rId12" Type="http://schemas.openxmlformats.org/officeDocument/2006/relationships/image" Target="../media/image75.em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05.svg"/><Relationship Id="rId5" Type="http://schemas.openxmlformats.org/officeDocument/2006/relationships/image" Target="../media/image6.svg"/><Relationship Id="rId10" Type="http://schemas.openxmlformats.org/officeDocument/2006/relationships/image" Target="../media/image74.png"/><Relationship Id="rId4" Type="http://schemas.openxmlformats.org/officeDocument/2006/relationships/image" Target="../media/image73.png"/><Relationship Id="rId9" Type="http://schemas.microsoft.com/office/2007/relationships/hdphoto" Target="../media/hdphoto2.wdp"/><Relationship Id="rId14" Type="http://schemas.openxmlformats.org/officeDocument/2006/relationships/image" Target="../media/image76.emf"/></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40.png"/><Relationship Id="rId7" Type="http://schemas.openxmlformats.org/officeDocument/2006/relationships/image" Target="../media/image78.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09.svg"/><Relationship Id="rId5" Type="http://schemas.openxmlformats.org/officeDocument/2006/relationships/image" Target="../media/image77.png"/><Relationship Id="rId10" Type="http://schemas.openxmlformats.org/officeDocument/2006/relationships/image" Target="../media/image113.svg"/><Relationship Id="rId4" Type="http://schemas.openxmlformats.org/officeDocument/2006/relationships/image" Target="../media/image63.svg"/><Relationship Id="rId9"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4.svg"/><Relationship Id="rId3" Type="http://schemas.openxmlformats.org/officeDocument/2006/relationships/image" Target="../media/image146.svg"/><Relationship Id="rId7" Type="http://schemas.openxmlformats.org/officeDocument/2006/relationships/image" Target="../media/image30.svg"/><Relationship Id="rId12" Type="http://schemas.openxmlformats.org/officeDocument/2006/relationships/image" Target="../media/image7.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svg"/><Relationship Id="rId5" Type="http://schemas.openxmlformats.org/officeDocument/2006/relationships/image" Target="../media/image28.svg"/><Relationship Id="rId1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32.svg"/><Relationship Id="rId14" Type="http://schemas.openxmlformats.org/officeDocument/2006/relationships/image" Target="../media/image83.png"/></Relationships>
</file>

<file path=ppt/slides/_rels/slide19.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1.svg"/><Relationship Id="rId7" Type="http://schemas.openxmlformats.org/officeDocument/2006/relationships/image" Target="../media/image22.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sv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2.svg"/><Relationship Id="rId18" Type="http://schemas.openxmlformats.org/officeDocument/2006/relationships/image" Target="../media/image14.emf"/><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11.png"/><Relationship Id="rId17" Type="http://schemas.openxmlformats.org/officeDocument/2006/relationships/image" Target="../media/image8.svg"/><Relationship Id="rId2" Type="http://schemas.openxmlformats.org/officeDocument/2006/relationships/image" Target="../media/image7.png"/><Relationship Id="rId16" Type="http://schemas.openxmlformats.org/officeDocument/2006/relationships/image" Target="../media/image13.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0.svg"/><Relationship Id="rId5" Type="http://schemas.openxmlformats.org/officeDocument/2006/relationships/image" Target="../media/image2.svg"/><Relationship Id="rId15" Type="http://schemas.openxmlformats.org/officeDocument/2006/relationships/image" Target="../media/image6.svg"/><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8.sv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20.svg"/><Relationship Id="rId3" Type="http://schemas.openxmlformats.org/officeDocument/2006/relationships/image" Target="../media/image119.svg"/><Relationship Id="rId7" Type="http://schemas.openxmlformats.org/officeDocument/2006/relationships/image" Target="../media/image14.svg"/><Relationship Id="rId12" Type="http://schemas.openxmlformats.org/officeDocument/2006/relationships/image" Target="../media/image10.png"/><Relationship Id="rId2"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88.png"/><Relationship Id="rId4" Type="http://schemas.openxmlformats.org/officeDocument/2006/relationships/image" Target="../media/image1.png"/><Relationship Id="rId9" Type="http://schemas.openxmlformats.org/officeDocument/2006/relationships/image" Target="../media/image121.sv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29.xml"/><Relationship Id="rId7" Type="http://schemas.openxmlformats.org/officeDocument/2006/relationships/image" Target="../media/image9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slide" Target="slide26.xml"/><Relationship Id="rId13" Type="http://schemas.microsoft.com/office/2007/relationships/hdphoto" Target="../media/hdphoto6.wdp"/><Relationship Id="rId18" Type="http://schemas.openxmlformats.org/officeDocument/2006/relationships/image" Target="../media/image99.png"/><Relationship Id="rId3" Type="http://schemas.openxmlformats.org/officeDocument/2006/relationships/slideLayout" Target="../slideLayouts/slideLayout29.xml"/><Relationship Id="rId21" Type="http://schemas.openxmlformats.org/officeDocument/2006/relationships/image" Target="../media/image100.png"/><Relationship Id="rId7" Type="http://schemas.microsoft.com/office/2007/relationships/hdphoto" Target="../media/hdphoto4.wdp"/><Relationship Id="rId12" Type="http://schemas.openxmlformats.org/officeDocument/2006/relationships/image" Target="../media/image97.png"/><Relationship Id="rId17" Type="http://schemas.openxmlformats.org/officeDocument/2006/relationships/slide" Target="slide27.xml"/><Relationship Id="rId2" Type="http://schemas.openxmlformats.org/officeDocument/2006/relationships/audio" Target="../media/media1.mp3"/><Relationship Id="rId16" Type="http://schemas.microsoft.com/office/2007/relationships/hdphoto" Target="../media/hdphoto7.wdp"/><Relationship Id="rId20" Type="http://schemas.openxmlformats.org/officeDocument/2006/relationships/slide" Target="slide29.xml"/><Relationship Id="rId1" Type="http://schemas.microsoft.com/office/2007/relationships/media" Target="../media/media1.mp3"/><Relationship Id="rId6" Type="http://schemas.openxmlformats.org/officeDocument/2006/relationships/image" Target="../media/image95.png"/><Relationship Id="rId11" Type="http://schemas.openxmlformats.org/officeDocument/2006/relationships/slide" Target="slide25.xml"/><Relationship Id="rId5" Type="http://schemas.openxmlformats.org/officeDocument/2006/relationships/slide" Target="slide24.xml"/><Relationship Id="rId15" Type="http://schemas.openxmlformats.org/officeDocument/2006/relationships/image" Target="../media/image98.png"/><Relationship Id="rId10" Type="http://schemas.microsoft.com/office/2007/relationships/hdphoto" Target="../media/hdphoto5.wdp"/><Relationship Id="rId19" Type="http://schemas.microsoft.com/office/2007/relationships/hdphoto" Target="../media/hdphoto8.wdp"/><Relationship Id="rId4" Type="http://schemas.openxmlformats.org/officeDocument/2006/relationships/image" Target="../media/image94.png"/><Relationship Id="rId9" Type="http://schemas.openxmlformats.org/officeDocument/2006/relationships/image" Target="../media/image96.png"/><Relationship Id="rId14" Type="http://schemas.openxmlformats.org/officeDocument/2006/relationships/slide" Target="slide28.xml"/><Relationship Id="rId22" Type="http://schemas.openxmlformats.org/officeDocument/2006/relationships/image" Target="../media/image92.png"/></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3" Type="http://schemas.microsoft.com/office/2007/relationships/media" Target="../media/media3.mp3"/><Relationship Id="rId7" Type="http://schemas.openxmlformats.org/officeDocument/2006/relationships/image" Target="../media/image10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02.png"/><Relationship Id="rId5" Type="http://schemas.openxmlformats.org/officeDocument/2006/relationships/image" Target="../media/image101.jpg"/><Relationship Id="rId4" Type="http://schemas.openxmlformats.org/officeDocument/2006/relationships/slideLayout" Target="../slideLayouts/slideLayout29.xml"/><Relationship Id="rId9" Type="http://schemas.openxmlformats.org/officeDocument/2006/relationships/image" Target="../media/image104.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media" Target="../media/media3.mp3"/><Relationship Id="rId7" Type="http://schemas.openxmlformats.org/officeDocument/2006/relationships/image" Target="../media/image10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3.xml"/><Relationship Id="rId5" Type="http://schemas.openxmlformats.org/officeDocument/2006/relationships/image" Target="../media/image101.jpg"/><Relationship Id="rId10" Type="http://schemas.openxmlformats.org/officeDocument/2006/relationships/image" Target="../media/image105.emf"/><Relationship Id="rId4" Type="http://schemas.openxmlformats.org/officeDocument/2006/relationships/slideLayout" Target="../slideLayouts/slideLayout29.xml"/><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media" Target="../media/media3.mp3"/><Relationship Id="rId7" Type="http://schemas.openxmlformats.org/officeDocument/2006/relationships/image" Target="../media/image10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3.xml"/><Relationship Id="rId5" Type="http://schemas.openxmlformats.org/officeDocument/2006/relationships/image" Target="../media/image101.jpg"/><Relationship Id="rId10" Type="http://schemas.openxmlformats.org/officeDocument/2006/relationships/image" Target="../media/image106.png"/><Relationship Id="rId4" Type="http://schemas.openxmlformats.org/officeDocument/2006/relationships/slideLayout" Target="../slideLayouts/slideLayout29.xml"/><Relationship Id="rId9" Type="http://schemas.openxmlformats.org/officeDocument/2006/relationships/image" Target="../media/image103.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media" Target="../media/media3.mp3"/><Relationship Id="rId7" Type="http://schemas.openxmlformats.org/officeDocument/2006/relationships/image" Target="../media/image10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3.xml"/><Relationship Id="rId5" Type="http://schemas.openxmlformats.org/officeDocument/2006/relationships/image" Target="../media/image101.jpg"/><Relationship Id="rId4" Type="http://schemas.openxmlformats.org/officeDocument/2006/relationships/slideLayout" Target="../slideLayouts/slideLayout29.xml"/><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media" Target="../media/media3.mp3"/><Relationship Id="rId7" Type="http://schemas.openxmlformats.org/officeDocument/2006/relationships/image" Target="../media/image10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 Target="slide23.xml"/><Relationship Id="rId5" Type="http://schemas.openxmlformats.org/officeDocument/2006/relationships/image" Target="../media/image101.jpg"/><Relationship Id="rId10" Type="http://schemas.openxmlformats.org/officeDocument/2006/relationships/image" Target="../media/image106.png"/><Relationship Id="rId4" Type="http://schemas.openxmlformats.org/officeDocument/2006/relationships/slideLayout" Target="../slideLayouts/slideLayout29.xml"/><Relationship Id="rId9"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9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0.png"/><Relationship Id="rId5" Type="http://schemas.openxmlformats.org/officeDocument/2006/relationships/slide" Target="slide23.xml"/><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4.svg"/><Relationship Id="rId3" Type="http://schemas.openxmlformats.org/officeDocument/2006/relationships/image" Target="../media/image26.svg"/><Relationship Id="rId7" Type="http://schemas.openxmlformats.org/officeDocument/2006/relationships/image" Target="../media/image28.svg"/><Relationship Id="rId12" Type="http://schemas.openxmlformats.org/officeDocument/2006/relationships/image" Target="../media/image7.png"/><Relationship Id="rId17" Type="http://schemas.openxmlformats.org/officeDocument/2006/relationships/image" Target="../media/image32.svg"/><Relationship Id="rId2" Type="http://schemas.openxmlformats.org/officeDocument/2006/relationships/image" Target="../media/image16.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svg"/><Relationship Id="rId5" Type="http://schemas.openxmlformats.org/officeDocument/2006/relationships/image" Target="../media/image2.svg"/><Relationship Id="rId15" Type="http://schemas.openxmlformats.org/officeDocument/2006/relationships/image" Target="../media/image8.svg"/><Relationship Id="rId10" Type="http://schemas.openxmlformats.org/officeDocument/2006/relationships/image" Target="../media/image19.png"/><Relationship Id="rId4" Type="http://schemas.openxmlformats.org/officeDocument/2006/relationships/image" Target="../media/image1.png"/><Relationship Id="rId9" Type="http://schemas.openxmlformats.org/officeDocument/2006/relationships/image" Target="../media/image30.sv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4.svg"/><Relationship Id="rId3" Type="http://schemas.openxmlformats.org/officeDocument/2006/relationships/image" Target="../media/image2.svg"/><Relationship Id="rId7" Type="http://schemas.openxmlformats.org/officeDocument/2006/relationships/image" Target="../media/image172.sv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74.svg"/><Relationship Id="rId5" Type="http://schemas.openxmlformats.org/officeDocument/2006/relationships/image" Target="../media/image123.svg"/><Relationship Id="rId15" Type="http://schemas.openxmlformats.org/officeDocument/2006/relationships/image" Target="../media/image8.svg"/><Relationship Id="rId10" Type="http://schemas.openxmlformats.org/officeDocument/2006/relationships/image" Target="../media/image109.png"/><Relationship Id="rId4" Type="http://schemas.openxmlformats.org/officeDocument/2006/relationships/image" Target="../media/image107.png"/><Relationship Id="rId9" Type="http://schemas.openxmlformats.org/officeDocument/2006/relationships/image" Target="../media/image6.svg"/><Relationship Id="rId14" Type="http://schemas.openxmlformats.org/officeDocument/2006/relationships/image" Target="../media/image110.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svg"/><Relationship Id="rId7" Type="http://schemas.openxmlformats.org/officeDocument/2006/relationships/image" Target="../media/image14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05.svg"/><Relationship Id="rId5" Type="http://schemas.openxmlformats.org/officeDocument/2006/relationships/image" Target="../media/image6.svg"/><Relationship Id="rId10"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4.svg"/><Relationship Id="rId3" Type="http://schemas.openxmlformats.org/officeDocument/2006/relationships/image" Target="../media/image34.svg"/><Relationship Id="rId7" Type="http://schemas.openxmlformats.org/officeDocument/2006/relationships/image" Target="../media/image38.svg"/><Relationship Id="rId12" Type="http://schemas.openxmlformats.org/officeDocument/2006/relationships/image" Target="../media/image27.png"/><Relationship Id="rId17" Type="http://schemas.openxmlformats.org/officeDocument/2006/relationships/image" Target="../media/image48.svg"/><Relationship Id="rId2" Type="http://schemas.openxmlformats.org/officeDocument/2006/relationships/image" Target="../media/image22.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40.svg"/><Relationship Id="rId14"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svg"/><Relationship Id="rId7" Type="http://schemas.openxmlformats.org/officeDocument/2006/relationships/image" Target="../media/image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2.png"/><Relationship Id="rId5" Type="http://schemas.openxmlformats.org/officeDocument/2006/relationships/image" Target="../media/image2.sv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4.svg"/><Relationship Id="rId3" Type="http://schemas.openxmlformats.org/officeDocument/2006/relationships/image" Target="../media/image52.svg"/><Relationship Id="rId7" Type="http://schemas.openxmlformats.org/officeDocument/2006/relationships/image" Target="../media/image55.svg"/><Relationship Id="rId12"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59.svg"/><Relationship Id="rId5" Type="http://schemas.microsoft.com/office/2007/relationships/hdphoto" Target="../media/hdphoto2.wdp"/><Relationship Id="rId15" Type="http://schemas.openxmlformats.org/officeDocument/2006/relationships/image" Target="../media/image39.emf"/><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57.sv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65.sv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svg"/><Relationship Id="rId3" Type="http://schemas.openxmlformats.org/officeDocument/2006/relationships/image" Target="../media/image59.svg"/><Relationship Id="rId7" Type="http://schemas.openxmlformats.org/officeDocument/2006/relationships/image" Target="../media/image14.svg"/><Relationship Id="rId12" Type="http://schemas.openxmlformats.org/officeDocument/2006/relationships/image" Target="../media/image4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svg"/><Relationship Id="rId5" Type="http://schemas.openxmlformats.org/officeDocument/2006/relationships/image" Target="../media/image69.svg"/><Relationship Id="rId10" Type="http://schemas.openxmlformats.org/officeDocument/2006/relationships/image" Target="../media/image1.png"/><Relationship Id="rId4" Type="http://schemas.openxmlformats.org/officeDocument/2006/relationships/image" Target="../media/image43.png"/><Relationship Id="rId9" Type="http://schemas.openxmlformats.org/officeDocument/2006/relationships/image" Target="../media/image71.svg"/><Relationship Id="rId14" Type="http://schemas.openxmlformats.org/officeDocument/2006/relationships/image" Target="../media/image46.emf"/></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emf"/><Relationship Id="rId3" Type="http://schemas.openxmlformats.org/officeDocument/2006/relationships/image" Target="../media/image59.svg"/><Relationship Id="rId7" Type="http://schemas.openxmlformats.org/officeDocument/2006/relationships/image" Target="../media/image52.svg"/><Relationship Id="rId12"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5" Type="http://schemas.openxmlformats.org/officeDocument/2006/relationships/image" Target="../media/image2.svg"/><Relationship Id="rId10"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14.svg"/><Relationship Id="rId14" Type="http://schemas.openxmlformats.org/officeDocument/2006/relationships/image" Target="../media/image50.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9412"/>
          <a:stretch>
            <a:fillRect/>
          </a:stretch>
        </p:blipFill>
        <p:spPr>
          <a:xfrm>
            <a:off x="0" y="0"/>
            <a:ext cx="2970481" cy="314794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17284" r="21180"/>
          <a:stretch>
            <a:fillRect/>
          </a:stretch>
        </p:blipFill>
        <p:spPr>
          <a:xfrm>
            <a:off x="1658978" y="22452"/>
            <a:ext cx="7295172" cy="832144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7734" t="16716"/>
          <a:stretch>
            <a:fillRect/>
          </a:stretch>
        </p:blipFill>
        <p:spPr>
          <a:xfrm>
            <a:off x="8889281" y="-34698"/>
            <a:ext cx="7614111" cy="8378598"/>
          </a:xfrm>
          <a:prstGeom prst="rect">
            <a:avLst/>
          </a:prstGeom>
        </p:spPr>
      </p:pic>
      <p:sp>
        <p:nvSpPr>
          <p:cNvPr id="5" name="TextBox 5"/>
          <p:cNvSpPr txBox="1"/>
          <p:nvPr/>
        </p:nvSpPr>
        <p:spPr>
          <a:xfrm>
            <a:off x="2011680" y="3982641"/>
            <a:ext cx="11704320" cy="1846659"/>
          </a:xfrm>
          <a:prstGeom prst="rect">
            <a:avLst/>
          </a:prstGeom>
        </p:spPr>
        <p:txBody>
          <a:bodyPr wrap="square" lIns="0" tIns="0" rIns="0" bIns="0" rtlCol="0" anchor="t">
            <a:spAutoFit/>
          </a:bodyPr>
          <a:lstStyle/>
          <a:p>
            <a:pPr marL="0" lvl="0" indent="0" algn="ctr">
              <a:lnSpc>
                <a:spcPts val="14400"/>
              </a:lnSpc>
              <a:spcBef>
                <a:spcPct val="0"/>
              </a:spcBef>
            </a:pPr>
            <a:r>
              <a:rPr lang="en-US" sz="4400" u="none" dirty="0">
                <a:solidFill>
                  <a:srgbClr val="7B211E"/>
                </a:solidFill>
                <a:latin typeface="Arial" panose="020B0604020202020204" pitchFamily="34" charset="0"/>
              </a:rPr>
              <a:t>CHÀO MỪNG CÁC BẠN ĐẾN VỚI TIẾT HỌC!</a:t>
            </a:r>
          </a:p>
        </p:txBody>
      </p:sp>
      <p:grpSp>
        <p:nvGrpSpPr>
          <p:cNvPr id="6" name="Group 6"/>
          <p:cNvGrpSpPr/>
          <p:nvPr/>
        </p:nvGrpSpPr>
        <p:grpSpPr>
          <a:xfrm>
            <a:off x="0" y="9541197"/>
            <a:ext cx="18288000" cy="745803"/>
            <a:chOff x="0" y="0"/>
            <a:chExt cx="6186311" cy="252284"/>
          </a:xfrm>
        </p:grpSpPr>
        <p:sp>
          <p:nvSpPr>
            <p:cNvPr id="7" name="Freeform 7"/>
            <p:cNvSpPr/>
            <p:nvPr/>
          </p:nvSpPr>
          <p:spPr>
            <a:xfrm>
              <a:off x="0" y="0"/>
              <a:ext cx="6186311" cy="252284"/>
            </a:xfrm>
            <a:custGeom>
              <a:avLst/>
              <a:gdLst/>
              <a:ahLst/>
              <a:cxnLst/>
              <a:rect l="l" t="t" r="r" b="b"/>
              <a:pathLst>
                <a:path w="6186311" h="252284">
                  <a:moveTo>
                    <a:pt x="0" y="0"/>
                  </a:moveTo>
                  <a:lnTo>
                    <a:pt x="6186311" y="0"/>
                  </a:lnTo>
                  <a:lnTo>
                    <a:pt x="6186311" y="252284"/>
                  </a:lnTo>
                  <a:lnTo>
                    <a:pt x="0" y="252284"/>
                  </a:lnTo>
                  <a:close/>
                </a:path>
              </a:pathLst>
            </a:custGeom>
            <a:solidFill>
              <a:srgbClr val="F46E16"/>
            </a:solidFill>
          </p:spPr>
        </p:sp>
      </p:grpSp>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86143" y="4573581"/>
            <a:ext cx="1196930" cy="111913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585">
            <a:off x="16863430" y="1739945"/>
            <a:ext cx="791740" cy="1336270"/>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41250">
            <a:off x="7145672" y="5933290"/>
            <a:ext cx="4114800" cy="319395"/>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727855" y="6826089"/>
            <a:ext cx="4832291" cy="2917495"/>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306461" y="7725271"/>
            <a:ext cx="1196930" cy="1119130"/>
          </a:xfrm>
          <a:prstGeom prst="rect">
            <a:avLst/>
          </a:prstGeom>
        </p:spPr>
      </p:pic>
      <p:sp>
        <p:nvSpPr>
          <p:cNvPr id="13" name="WordArt 10" descr="Small grid"/>
          <p:cNvSpPr>
            <a:spLocks noChangeArrowheads="1" noChangeShapeType="1" noTextEdit="1"/>
          </p:cNvSpPr>
          <p:nvPr/>
        </p:nvSpPr>
        <p:spPr bwMode="auto">
          <a:xfrm>
            <a:off x="3403134" y="1943100"/>
            <a:ext cx="10693866" cy="1204848"/>
          </a:xfrm>
          <a:prstGeom prst="rect">
            <a:avLst/>
          </a:prstGeom>
        </p:spPr>
        <p:txBody>
          <a:bodyPr wrap="none" fromWordArt="1">
            <a:prstTxWarp prst="textPlain">
              <a:avLst>
                <a:gd name="adj" fmla="val 50000"/>
              </a:avLst>
            </a:prstTxWarp>
          </a:bodyPr>
          <a:lstStyle/>
          <a:p>
            <a:pPr algn="ctr"/>
            <a:r>
              <a:rPr lang="vi-VN" sz="3600" kern="10" dirty="0">
                <a:ln w="12700">
                  <a:solidFill>
                    <a:srgbClr val="EAEAEA"/>
                  </a:solidFill>
                  <a:round/>
                  <a:headEnd/>
                  <a:tailEnd/>
                </a:ln>
                <a:pattFill prst="smGrid">
                  <a:fgClr>
                    <a:srgbClr val="FF0000"/>
                  </a:fgClr>
                  <a:bgClr>
                    <a:schemeClr val="accent2"/>
                  </a:bgClr>
                </a:patt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TRƯỜNG </a:t>
            </a:r>
            <a:r>
              <a:rPr lang="vi-VN" sz="3600" kern="10" dirty="0" smtClean="0">
                <a:ln w="12700">
                  <a:solidFill>
                    <a:srgbClr val="EAEAEA"/>
                  </a:solidFill>
                  <a:round/>
                  <a:headEnd/>
                  <a:tailEnd/>
                </a:ln>
                <a:pattFill prst="smGrid">
                  <a:fgClr>
                    <a:srgbClr val="FF0000"/>
                  </a:fgClr>
                  <a:bgClr>
                    <a:schemeClr val="accent2"/>
                  </a:bgClr>
                </a:patt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THCS- THANH</a:t>
            </a:r>
            <a:r>
              <a:rPr lang="en-US" sz="3600" kern="10" dirty="0" smtClean="0">
                <a:ln w="12700">
                  <a:solidFill>
                    <a:srgbClr val="EAEAEA"/>
                  </a:solidFill>
                  <a:round/>
                  <a:headEnd/>
                  <a:tailEnd/>
                </a:ln>
                <a:pattFill prst="smGrid">
                  <a:fgClr>
                    <a:srgbClr val="FF0000"/>
                  </a:fgClr>
                  <a:bgClr>
                    <a:schemeClr val="accent2"/>
                  </a:bgClr>
                </a:patt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LIỆT</a:t>
            </a:r>
            <a:endParaRPr lang="en-US" sz="3600" kern="10" dirty="0">
              <a:ln w="12700">
                <a:solidFill>
                  <a:srgbClr val="EAEAEA"/>
                </a:solidFill>
                <a:round/>
                <a:headEnd/>
                <a:tailEnd/>
              </a:ln>
              <a:pattFill prst="smGrid">
                <a:fgClr>
                  <a:srgbClr val="FF0000"/>
                </a:fgClr>
                <a:bgClr>
                  <a:schemeClr val="accent2"/>
                </a:bgClr>
              </a:patt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14" name="WordArt 12" descr="Trellis"/>
          <p:cNvSpPr>
            <a:spLocks noChangeArrowheads="1" noChangeShapeType="1" noTextEdit="1"/>
          </p:cNvSpPr>
          <p:nvPr/>
        </p:nvSpPr>
        <p:spPr bwMode="auto">
          <a:xfrm>
            <a:off x="6553198" y="3341687"/>
            <a:ext cx="4713407" cy="963613"/>
          </a:xfrm>
          <a:prstGeom prst="rect">
            <a:avLst/>
          </a:prstGeom>
        </p:spPr>
        <p:txBody>
          <a:bodyPr wrap="none" fromWordArt="1">
            <a:prstTxWarp prst="textPlain">
              <a:avLst>
                <a:gd name="adj" fmla="val 50000"/>
              </a:avLst>
            </a:prstTxWarp>
          </a:bodyPr>
          <a:lstStyle/>
          <a:p>
            <a:pPr algn="ctr"/>
            <a:r>
              <a:rPr lang="en-US" sz="3600" kern="10" dirty="0">
                <a:ln w="9525">
                  <a:solidFill>
                    <a:srgbClr val="008000"/>
                  </a:solidFill>
                  <a:round/>
                  <a:headEnd/>
                  <a:tailEnd/>
                </a:ln>
                <a:pattFill prst="trellis">
                  <a:fgClr>
                    <a:srgbClr val="FF0000"/>
                  </a:fgClr>
                  <a:bgClr>
                    <a:srgbClr val="FFFFFF"/>
                  </a:bgClr>
                </a:patt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GIÁO VIÊN : NGUYỄN THỊ </a:t>
            </a:r>
            <a:r>
              <a:rPr lang="en-US" sz="3600" kern="10" dirty="0" smtClean="0">
                <a:ln w="9525">
                  <a:solidFill>
                    <a:srgbClr val="008000"/>
                  </a:solidFill>
                  <a:round/>
                  <a:headEnd/>
                  <a:tailEnd/>
                </a:ln>
                <a:pattFill prst="trellis">
                  <a:fgClr>
                    <a:srgbClr val="FF0000"/>
                  </a:fgClr>
                  <a:bgClr>
                    <a:srgbClr val="FFFFFF"/>
                  </a:bgClr>
                </a:patt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LOAN</a:t>
            </a:r>
            <a:endParaRPr lang="en-US" sz="3600" kern="10" dirty="0">
              <a:ln w="9525">
                <a:solidFill>
                  <a:srgbClr val="008000"/>
                </a:solidFill>
                <a:round/>
                <a:headEnd/>
                <a:tailEnd/>
              </a:ln>
              <a:pattFill prst="trellis">
                <a:fgClr>
                  <a:srgbClr val="FF0000"/>
                </a:fgClr>
                <a:bgClr>
                  <a:srgbClr val="FFFFFF"/>
                </a:bgClr>
              </a:patt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a:off x="533293" y="1607377"/>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a:off x="9144000" y="1607377"/>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2. Hai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đoạn</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thẳng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bằng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nhau</a:t>
            </a:r>
            <a:endPar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 xmlns:a16="http://schemas.microsoft.com/office/drawing/2014/main" id="{3D60771B-63AF-4402-905E-EDFD103189DF}"/>
              </a:ext>
            </a:extLst>
          </p:cNvPr>
          <p:cNvSpPr txBox="1"/>
          <p:nvPr/>
        </p:nvSpPr>
        <p:spPr>
          <a:xfrm>
            <a:off x="1214431" y="2637280"/>
            <a:ext cx="11663369" cy="80926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HĐ2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 xmlns:a16="http://schemas.microsoft.com/office/drawing/2014/main" id="{0FE4E737-514E-4DF3-A692-281EF8D28607}"/>
              </a:ext>
            </a:extLst>
          </p:cNvPr>
          <p:cNvSpPr txBox="1"/>
          <p:nvPr/>
        </p:nvSpPr>
        <p:spPr>
          <a:xfrm>
            <a:off x="1214431" y="3534738"/>
            <a:ext cx="14503135" cy="1663340"/>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2.</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AB</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 xmlns:a16="http://schemas.microsoft.com/office/drawing/2014/main" id="{369B35D7-AFA1-41E2-9002-7E092413159E}"/>
              </a:ext>
            </a:extLst>
          </p:cNvPr>
          <p:cNvSpPr txBox="1"/>
          <p:nvPr/>
        </p:nvSpPr>
        <p:spPr>
          <a:xfrm>
            <a:off x="727812" y="10229289"/>
            <a:ext cx="15110783" cy="2494337"/>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mở</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rồi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thuộc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CD.</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662A1B11-4C7D-4CEB-A0C0-6AA805718EF5}"/>
              </a:ext>
            </a:extLst>
          </p:cNvPr>
          <p:cNvPicPr>
            <a:picLocks noChangeAspect="1"/>
          </p:cNvPicPr>
          <p:nvPr/>
        </p:nvPicPr>
        <p:blipFill>
          <a:blip r:embed="rId13"/>
          <a:stretch>
            <a:fillRect/>
          </a:stretch>
        </p:blipFill>
        <p:spPr>
          <a:xfrm>
            <a:off x="5759533" y="6135886"/>
            <a:ext cx="6971176" cy="4093403"/>
          </a:xfrm>
          <a:prstGeom prst="rect">
            <a:avLst/>
          </a:prstGeom>
        </p:spPr>
      </p:pic>
      <p:pic>
        <p:nvPicPr>
          <p:cNvPr id="2050" name="Picture 2" descr="Compa Chì Kim Deli-G20002">
            <a:extLst>
              <a:ext uri="{FF2B5EF4-FFF2-40B4-BE49-F238E27FC236}">
                <a16:creationId xmlns="" xmlns:a16="http://schemas.microsoft.com/office/drawing/2014/main" id="{7D5A4F58-B3C1-4FCA-B7A8-DF29E8211672}"/>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0648">
            <a:off x="6450640" y="1674702"/>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4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additive="base">
                                        <p:cTn id="23" dur="500" fill="hold"/>
                                        <p:tgtEl>
                                          <p:spTgt spid="2050"/>
                                        </p:tgtEl>
                                        <p:attrNameLst>
                                          <p:attrName>ppt_x</p:attrName>
                                        </p:attrNameLst>
                                      </p:cBhvr>
                                      <p:tavLst>
                                        <p:tav tm="0">
                                          <p:val>
                                            <p:strVal val="#ppt_x"/>
                                          </p:val>
                                        </p:tav>
                                        <p:tav tm="100000">
                                          <p:val>
                                            <p:strVal val="#ppt_x"/>
                                          </p:val>
                                        </p:tav>
                                      </p:tavLst>
                                    </p:anim>
                                    <p:anim calcmode="lin" valueType="num">
                                      <p:cBhvr additive="base">
                                        <p:cTn id="2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a:off x="470741" y="1687555"/>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a:off x="9144000" y="1679536"/>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2. Hai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đoạn</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thẳng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bằng</a:t>
            </a:r>
            <a:r>
              <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 </a:t>
            </a:r>
            <a:r>
              <a:rPr kumimoji="0" lang="en-US" sz="5400" b="1" i="0" u="none" strike="noStrike" kern="1200" cap="none" spc="179" normalizeH="0" baseline="0" noProof="0" dirty="0" err="1">
                <a:ln>
                  <a:noFill/>
                </a:ln>
                <a:solidFill>
                  <a:srgbClr val="FFFFFF"/>
                </a:solidFill>
                <a:effectLst/>
                <a:uLnTx/>
                <a:uFillTx/>
                <a:latin typeface="Arial" panose="020B0604020202020204" pitchFamily="34" charset="0"/>
                <a:ea typeface="+mn-ea"/>
                <a:cs typeface="+mn-cs"/>
              </a:rPr>
              <a:t>nhau</a:t>
            </a:r>
            <a:endParaRPr kumimoji="0" lang="en-US" sz="5400" b="1" i="0" u="none" strike="noStrike" kern="1200" cap="none" spc="179" normalizeH="0" baseline="0" noProof="0" dirty="0">
              <a:ln>
                <a:noFill/>
              </a:ln>
              <a:solidFill>
                <a:srgbClr val="FFFFFF"/>
              </a:solidFill>
              <a:effectLst/>
              <a:uLnTx/>
              <a:uFillTx/>
              <a:latin typeface="Arial" panose="020B0604020202020204" pitchFamily="34" charset="0"/>
              <a:ea typeface="+mn-ea"/>
              <a:cs typeface="+mn-cs"/>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 xmlns:a16="http://schemas.microsoft.com/office/drawing/2014/main" id="{3D60771B-63AF-4402-905E-EDFD103189DF}"/>
              </a:ext>
            </a:extLst>
          </p:cNvPr>
          <p:cNvSpPr txBox="1"/>
          <p:nvPr/>
        </p:nvSpPr>
        <p:spPr>
          <a:xfrm>
            <a:off x="1214431" y="2637280"/>
            <a:ext cx="11663369" cy="80926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HĐ2</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Thực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hiện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TextBox 29">
            <a:extLst>
              <a:ext uri="{FF2B5EF4-FFF2-40B4-BE49-F238E27FC236}">
                <a16:creationId xmlns="" xmlns:a16="http://schemas.microsoft.com/office/drawing/2014/main" id="{369B35D7-AFA1-41E2-9002-7E092413159E}"/>
              </a:ext>
            </a:extLst>
          </p:cNvPr>
          <p:cNvSpPr txBox="1"/>
          <p:nvPr/>
        </p:nvSpPr>
        <p:spPr>
          <a:xfrm>
            <a:off x="1214431" y="3587006"/>
            <a:ext cx="15110783" cy="2494337"/>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600"/>
              </a:spcBef>
              <a:spcAft>
                <a:spcPts val="600"/>
              </a:spcAft>
              <a:buClrTx/>
              <a:buSzTx/>
              <a:buFontTx/>
              <a:buNone/>
              <a:tabLst/>
              <a:defRPr/>
            </a:pPr>
            <a:r>
              <a:rPr kumimoji="0" lang="en-US" sz="4000" b="1" i="1"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Bước</a:t>
            </a:r>
            <a:r>
              <a:rPr kumimoji="0" lang="en-US" sz="4000" b="1" i="1"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3.</a:t>
            </a:r>
            <a:r>
              <a:rPr kumimoji="0" lang="en-US" sz="40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Giữ</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độ</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mở</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rồi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đặt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compa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sao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nhọn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trùng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điềm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mũi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kia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thuộc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Ta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đoạn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thẳng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CD.</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8" name="Picture 17">
            <a:extLst>
              <a:ext uri="{FF2B5EF4-FFF2-40B4-BE49-F238E27FC236}">
                <a16:creationId xmlns="" xmlns:a16="http://schemas.microsoft.com/office/drawing/2014/main" id="{B0DB9E3F-8A1D-449B-A5B4-3E26BE975BE8}"/>
              </a:ext>
            </a:extLst>
          </p:cNvPr>
          <p:cNvPicPr>
            <a:picLocks noChangeAspect="1"/>
          </p:cNvPicPr>
          <p:nvPr/>
        </p:nvPicPr>
        <p:blipFill>
          <a:blip r:embed="rId13"/>
          <a:stretch>
            <a:fillRect/>
          </a:stretch>
        </p:blipFill>
        <p:spPr>
          <a:xfrm>
            <a:off x="3817668" y="6453037"/>
            <a:ext cx="5063115" cy="1437955"/>
          </a:xfrm>
          <a:prstGeom prst="rect">
            <a:avLst/>
          </a:prstGeom>
        </p:spPr>
      </p:pic>
      <p:pic>
        <p:nvPicPr>
          <p:cNvPr id="19" name="Picture 2" descr="Compa Chì Kim Deli-G20002">
            <a:extLst>
              <a:ext uri="{FF2B5EF4-FFF2-40B4-BE49-F238E27FC236}">
                <a16:creationId xmlns="" xmlns:a16="http://schemas.microsoft.com/office/drawing/2014/main" id="{75BF4E0A-4883-4283-8132-8DFED1FC6A1F}"/>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080648">
            <a:off x="2910415" y="2006109"/>
            <a:ext cx="6007444"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 xmlns:a16="http://schemas.microsoft.com/office/drawing/2014/main" id="{6D8AA763-C95B-4111-8005-4A4BD23536F5}"/>
              </a:ext>
            </a:extLst>
          </p:cNvPr>
          <p:cNvPicPr>
            <a:picLocks noChangeAspect="1"/>
          </p:cNvPicPr>
          <p:nvPr/>
        </p:nvPicPr>
        <p:blipFill>
          <a:blip r:embed="rId15"/>
          <a:stretch>
            <a:fillRect/>
          </a:stretch>
        </p:blipFill>
        <p:spPr>
          <a:xfrm>
            <a:off x="2246320" y="9121842"/>
            <a:ext cx="8205809" cy="1411663"/>
          </a:xfrm>
          <a:prstGeom prst="rect">
            <a:avLst/>
          </a:prstGeom>
        </p:spPr>
      </p:pic>
      <p:sp>
        <p:nvSpPr>
          <p:cNvPr id="7" name="Oval 6">
            <a:extLst>
              <a:ext uri="{FF2B5EF4-FFF2-40B4-BE49-F238E27FC236}">
                <a16:creationId xmlns="" xmlns:a16="http://schemas.microsoft.com/office/drawing/2014/main" id="{4DFAAF3C-40E1-4BB6-AA84-E68F4BB0F656}"/>
              </a:ext>
            </a:extLst>
          </p:cNvPr>
          <p:cNvSpPr/>
          <p:nvPr/>
        </p:nvSpPr>
        <p:spPr>
          <a:xfrm>
            <a:off x="6976590" y="9696256"/>
            <a:ext cx="164592" cy="164592"/>
          </a:xfrm>
          <a:prstGeom prst="ellipse">
            <a:avLst/>
          </a:prstGeom>
          <a:solidFill>
            <a:srgbClr val="FF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 xmlns:a16="http://schemas.microsoft.com/office/drawing/2014/main" id="{4B6109F6-CD32-4128-8B48-FD6A029BA266}"/>
              </a:ext>
            </a:extLst>
          </p:cNvPr>
          <p:cNvSpPr txBox="1"/>
          <p:nvPr/>
        </p:nvSpPr>
        <p:spPr>
          <a:xfrm>
            <a:off x="7106760" y="8923296"/>
            <a:ext cx="1571346" cy="737574"/>
          </a:xfrm>
          <a:prstGeom prst="rect">
            <a:avLst/>
          </a:prstGeom>
          <a:noFill/>
        </p:spPr>
        <p:txBody>
          <a:bodyPr wrap="square" rtlCol="0">
            <a:spAutoFit/>
          </a:bodyPr>
          <a:lstStyle/>
          <a:p>
            <a:pPr algn="l">
              <a:lnSpc>
                <a:spcPct val="130000"/>
              </a:lnSpc>
            </a:pPr>
            <a:r>
              <a:rPr lang="en-US" sz="3600" dirty="0">
                <a:latin typeface="Arial" panose="020B0604020202020204" pitchFamily="34" charset="0"/>
                <a:cs typeface="Arial" panose="020B0604020202020204" pitchFamily="34" charset="0"/>
              </a:rPr>
              <a:t>D</a:t>
            </a:r>
            <a:endParaRPr lang="vi-VN" sz="3600"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73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00877 4.93827E-7 L -0.04184 0.24197 " pathEditMode="relative" rAng="0" ptsTypes="AA">
                                      <p:cBhvr>
                                        <p:cTn id="27" dur="2000" fill="hold"/>
                                        <p:tgtEl>
                                          <p:spTgt spid="19"/>
                                        </p:tgtEl>
                                        <p:attrNameLst>
                                          <p:attrName>ppt_x</p:attrName>
                                          <p:attrName>ppt_y</p:attrName>
                                        </p:attrNameLst>
                                      </p:cBhvr>
                                      <p:rCtr x="-2535" y="12099"/>
                                    </p:animMotion>
                                  </p:childTnLst>
                                </p:cTn>
                              </p:par>
                            </p:childTnLst>
                          </p:cTn>
                        </p:par>
                        <p:par>
                          <p:cTn id="28" fill="hold">
                            <p:stCondLst>
                              <p:cond delay="2000"/>
                            </p:stCondLst>
                            <p:childTnLst>
                              <p:par>
                                <p:cTn id="29" presetID="8" presetClass="emph" presetSubtype="0" fill="hold" nodeType="afterEffect">
                                  <p:stCondLst>
                                    <p:cond delay="0"/>
                                  </p:stCondLst>
                                  <p:childTnLst>
                                    <p:animRot by="480000">
                                      <p:cBhvr>
                                        <p:cTn id="30" dur="2000" fill="hold"/>
                                        <p:tgtEl>
                                          <p:spTgt spid="19"/>
                                        </p:tgtEl>
                                        <p:attrNameLst>
                                          <p:attrName>r</p:attrName>
                                        </p:attrNameLst>
                                      </p:cBhvr>
                                    </p:animRot>
                                  </p:childTnLst>
                                </p:cTn>
                              </p:par>
                            </p:childTnLst>
                          </p:cTn>
                        </p:par>
                        <p:par>
                          <p:cTn id="31" fill="hold">
                            <p:stCondLst>
                              <p:cond delay="4000"/>
                            </p:stCondLst>
                            <p:childTnLst>
                              <p:par>
                                <p:cTn id="32" presetID="14" presetClass="entr" presetSubtype="1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par>
                          <p:cTn id="35" fill="hold">
                            <p:stCondLst>
                              <p:cond delay="4500"/>
                            </p:stCondLst>
                            <p:childTnLst>
                              <p:par>
                                <p:cTn id="36" presetID="14" presetClass="exit" presetSubtype="10" fill="hold" nodeType="afterEffect">
                                  <p:stCondLst>
                                    <p:cond delay="0"/>
                                  </p:stCondLst>
                                  <p:childTnLst>
                                    <p:animEffect transition="out" filter="randombar(horizontal)">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par>
                          <p:cTn id="39" fill="hold">
                            <p:stCondLst>
                              <p:cond delay="5000"/>
                            </p:stCondLst>
                            <p:childTnLst>
                              <p:par>
                                <p:cTn id="40" presetID="14" presetClass="entr" presetSubtype="10"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47409"/>
          <a:stretch>
            <a:fillRect/>
          </a:stretch>
        </p:blipFill>
        <p:spPr>
          <a:xfrm>
            <a:off x="14888829" y="-339"/>
            <a:ext cx="3399171" cy="1716150"/>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195403" y="8018589"/>
            <a:ext cx="2127794" cy="2479421"/>
          </a:xfrm>
          <a:prstGeom prst="rect">
            <a:avLst/>
          </a:prstGeom>
        </p:spPr>
      </p:pic>
      <p:pic>
        <p:nvPicPr>
          <p:cNvPr id="15"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297334">
            <a:off x="90829" y="7243345"/>
            <a:ext cx="1875742" cy="3450361"/>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5492" y="243996"/>
            <a:ext cx="1377783" cy="122747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169536">
            <a:off x="14200059" y="9347225"/>
            <a:ext cx="1571166" cy="5142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259300" y="1712352"/>
            <a:ext cx="1085010" cy="1550014"/>
          </a:xfrm>
          <a:prstGeom prst="rect">
            <a:avLst/>
          </a:prstGeom>
        </p:spPr>
      </p:pic>
      <p:grpSp>
        <p:nvGrpSpPr>
          <p:cNvPr id="19" name="Group 18">
            <a:extLst>
              <a:ext uri="{FF2B5EF4-FFF2-40B4-BE49-F238E27FC236}">
                <a16:creationId xmlns="" xmlns:a16="http://schemas.microsoft.com/office/drawing/2014/main" id="{BA5AC142-4744-4860-BDAD-E9A456A5ECEB}"/>
              </a:ext>
            </a:extLst>
          </p:cNvPr>
          <p:cNvGrpSpPr/>
          <p:nvPr/>
        </p:nvGrpSpPr>
        <p:grpSpPr>
          <a:xfrm>
            <a:off x="762000" y="5431661"/>
            <a:ext cx="17221200" cy="2080745"/>
            <a:chOff x="1495472" y="2571750"/>
            <a:chExt cx="13002326" cy="1522712"/>
          </a:xfrm>
        </p:grpSpPr>
        <p:sp>
          <p:nvSpPr>
            <p:cNvPr id="20" name="Freeform 3">
              <a:extLst>
                <a:ext uri="{FF2B5EF4-FFF2-40B4-BE49-F238E27FC236}">
                  <a16:creationId xmlns="" xmlns:a16="http://schemas.microsoft.com/office/drawing/2014/main" id="{3E10D16A-05A1-4AEE-B807-6E69DFDBBA10}"/>
                </a:ext>
              </a:extLst>
            </p:cNvPr>
            <p:cNvSpPr/>
            <p:nvPr/>
          </p:nvSpPr>
          <p:spPr>
            <a:xfrm>
              <a:off x="1495472" y="2571750"/>
              <a:ext cx="13002326" cy="1522712"/>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21" name="Picture 20">
              <a:extLst>
                <a:ext uri="{FF2B5EF4-FFF2-40B4-BE49-F238E27FC236}">
                  <a16:creationId xmlns="" xmlns:a16="http://schemas.microsoft.com/office/drawing/2014/main" id="{F889FB80-F358-4445-82AA-F87AFE6BDDD5}"/>
                </a:ext>
              </a:extLst>
            </p:cNvPr>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2" name="TextBox 21">
            <a:extLst>
              <a:ext uri="{FF2B5EF4-FFF2-40B4-BE49-F238E27FC236}">
                <a16:creationId xmlns="" xmlns:a16="http://schemas.microsoft.com/office/drawing/2014/main" id="{36F906CB-EDD9-45B6-B0F1-D278230EE49C}"/>
              </a:ext>
            </a:extLst>
          </p:cNvPr>
          <p:cNvSpPr txBox="1"/>
          <p:nvPr/>
        </p:nvSpPr>
        <p:spPr>
          <a:xfrm>
            <a:off x="1919715" y="5608000"/>
            <a:ext cx="15826351" cy="809261"/>
          </a:xfrm>
          <a:prstGeom prst="rect">
            <a:avLst/>
          </a:prstGeom>
          <a:noFill/>
        </p:spPr>
        <p:txBody>
          <a:bodyPr wrap="square">
            <a:spAutoFit/>
          </a:bodyPr>
          <a:lstStyle/>
          <a:p>
            <a:pPr>
              <a:lnSpc>
                <a:spcPct val="130000"/>
              </a:lnSpc>
            </a:pPr>
            <a:r>
              <a:rPr lang="en-US" sz="4000" b="1" dirty="0">
                <a:latin typeface="Arial" panose="020B0604020202020204" pitchFamily="34" charset="0"/>
                <a:cs typeface="Arial" panose="020B0604020202020204" pitchFamily="34" charset="0"/>
              </a:rPr>
              <a:t>Khi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bằng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CD </a:t>
            </a:r>
            <a:r>
              <a:rPr lang="en-US" sz="4000" b="1" dirty="0" err="1">
                <a:latin typeface="Arial" panose="020B0604020202020204" pitchFamily="34" charset="0"/>
                <a:cs typeface="Arial" panose="020B0604020202020204" pitchFamily="34" charset="0"/>
              </a:rPr>
              <a:t>thì</a:t>
            </a:r>
            <a:r>
              <a:rPr lang="en-US" sz="4000" b="1" dirty="0">
                <a:latin typeface="Arial" panose="020B0604020202020204" pitchFamily="34" charset="0"/>
                <a:cs typeface="Arial" panose="020B0604020202020204" pitchFamily="34" charset="0"/>
              </a:rPr>
              <a:t> ta </a:t>
            </a:r>
            <a:r>
              <a:rPr lang="en-US" sz="4000" b="1" dirty="0" err="1">
                <a:latin typeface="Arial" panose="020B0604020202020204" pitchFamily="34" charset="0"/>
                <a:cs typeface="Arial" panose="020B0604020202020204" pitchFamily="34" charset="0"/>
              </a:rPr>
              <a:t>kí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AB = CD.</a:t>
            </a:r>
          </a:p>
        </p:txBody>
      </p:sp>
      <p:sp>
        <p:nvSpPr>
          <p:cNvPr id="23" name="TextBox 22">
            <a:extLst>
              <a:ext uri="{FF2B5EF4-FFF2-40B4-BE49-F238E27FC236}">
                <a16:creationId xmlns="" xmlns:a16="http://schemas.microsoft.com/office/drawing/2014/main" id="{586F243D-2C2F-4976-94D7-2AAC029332C1}"/>
              </a:ext>
            </a:extLst>
          </p:cNvPr>
          <p:cNvSpPr txBox="1"/>
          <p:nvPr/>
        </p:nvSpPr>
        <p:spPr>
          <a:xfrm>
            <a:off x="1919715" y="4197469"/>
            <a:ext cx="13892275" cy="809261"/>
          </a:xfrm>
          <a:prstGeom prst="rect">
            <a:avLst/>
          </a:prstGeom>
          <a:noFill/>
        </p:spPr>
        <p:txBody>
          <a:bodyPr wrap="square" rtlCol="0">
            <a:spAutoFit/>
          </a:bodyPr>
          <a:lstStyle/>
          <a:p>
            <a:pPr algn="just">
              <a:lnSpc>
                <a:spcPct val="130000"/>
              </a:lnSpc>
            </a:pPr>
            <a:r>
              <a:rPr lang="en-US" sz="4000" b="1" dirty="0">
                <a:solidFill>
                  <a:srgbClr val="C00000"/>
                </a:solidFill>
                <a:latin typeface="Arial" panose="020B0604020202020204" pitchFamily="34" charset="0"/>
                <a:cs typeface="Arial" panose="020B0604020202020204" pitchFamily="34" charset="0"/>
              </a:rPr>
              <a:t>=&gt; Ta </a:t>
            </a:r>
            <a:r>
              <a:rPr lang="en-US" sz="4000" b="1" dirty="0" err="1">
                <a:solidFill>
                  <a:srgbClr val="C00000"/>
                </a:solidFill>
                <a:latin typeface="Arial" panose="020B0604020202020204" pitchFamily="34" charset="0"/>
                <a:cs typeface="Arial" panose="020B0604020202020204" pitchFamily="34" charset="0"/>
              </a:rPr>
              <a:t>nói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hai</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đoạn</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thẳng</a:t>
            </a:r>
            <a:r>
              <a:rPr lang="en-US" sz="4000" b="1" dirty="0">
                <a:solidFill>
                  <a:srgbClr val="C00000"/>
                </a:solidFill>
                <a:latin typeface="Arial" panose="020B0604020202020204" pitchFamily="34" charset="0"/>
                <a:cs typeface="Arial" panose="020B0604020202020204" pitchFamily="34" charset="0"/>
              </a:rPr>
              <a:t> AB </a:t>
            </a:r>
            <a:r>
              <a:rPr lang="en-US" sz="4000" b="1" dirty="0" err="1">
                <a:solidFill>
                  <a:srgbClr val="C00000"/>
                </a:solidFill>
                <a:latin typeface="Arial" panose="020B0604020202020204" pitchFamily="34" charset="0"/>
                <a:cs typeface="Arial" panose="020B0604020202020204" pitchFamily="34" charset="0"/>
              </a:rPr>
              <a:t>và</a:t>
            </a:r>
            <a:r>
              <a:rPr lang="en-US" sz="4000" b="1" dirty="0">
                <a:solidFill>
                  <a:srgbClr val="C00000"/>
                </a:solidFill>
                <a:latin typeface="Arial" panose="020B0604020202020204" pitchFamily="34" charset="0"/>
                <a:cs typeface="Arial" panose="020B0604020202020204" pitchFamily="34" charset="0"/>
              </a:rPr>
              <a:t> CD </a:t>
            </a:r>
            <a:r>
              <a:rPr lang="en-US" sz="4000" b="1" dirty="0" err="1">
                <a:solidFill>
                  <a:srgbClr val="C00000"/>
                </a:solidFill>
                <a:latin typeface="Arial" panose="020B0604020202020204" pitchFamily="34" charset="0"/>
                <a:cs typeface="Arial" panose="020B0604020202020204" pitchFamily="34" charset="0"/>
              </a:rPr>
              <a:t>bằng</a:t>
            </a:r>
            <a:r>
              <a:rPr lang="en-US" sz="4000" b="1" dirty="0">
                <a:solidFill>
                  <a:srgbClr val="C00000"/>
                </a:solidFill>
                <a:latin typeface="Arial" panose="020B0604020202020204" pitchFamily="34" charset="0"/>
                <a:cs typeface="Arial" panose="020B0604020202020204" pitchFamily="34" charset="0"/>
              </a:rPr>
              <a:t> </a:t>
            </a:r>
            <a:r>
              <a:rPr lang="en-US" sz="4000" b="1" dirty="0" err="1">
                <a:solidFill>
                  <a:srgbClr val="C00000"/>
                </a:solidFill>
                <a:latin typeface="Arial" panose="020B0604020202020204" pitchFamily="34" charset="0"/>
                <a:cs typeface="Arial" panose="020B0604020202020204" pitchFamily="34" charset="0"/>
              </a:rPr>
              <a:t>nhau</a:t>
            </a:r>
            <a:r>
              <a:rPr lang="en-US" sz="4000" b="1" dirty="0">
                <a:solidFill>
                  <a:srgbClr val="C00000"/>
                </a:solidFill>
                <a:latin typeface="Arial" panose="020B0604020202020204" pitchFamily="34" charset="0"/>
                <a:cs typeface="Arial" panose="020B0604020202020204" pitchFamily="34" charset="0"/>
              </a:rPr>
              <a:t>.</a:t>
            </a:r>
            <a:endParaRPr lang="vi-VN" sz="4000" b="1" dirty="0" err="1">
              <a:solidFill>
                <a:srgbClr val="C0000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 xmlns:a16="http://schemas.microsoft.com/office/drawing/2014/main" id="{06151258-838A-475F-BB90-BEBFD9FEC6B1}"/>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4018664" y="72340"/>
            <a:ext cx="8724900" cy="3771900"/>
          </a:xfrm>
          <a:prstGeom prst="rect">
            <a:avLst/>
          </a:prstGeom>
        </p:spPr>
      </p:pic>
      <p:cxnSp>
        <p:nvCxnSpPr>
          <p:cNvPr id="3" name="Straight Connector 2"/>
          <p:cNvCxnSpPr/>
          <p:nvPr/>
        </p:nvCxnSpPr>
        <p:spPr>
          <a:xfrm>
            <a:off x="8077200" y="495300"/>
            <a:ext cx="1524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6629400" y="3086100"/>
            <a:ext cx="76200" cy="4572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2835722" y="2335351"/>
            <a:ext cx="13184236" cy="1341521"/>
          </a:xfrm>
          <a:prstGeom prst="rect">
            <a:avLst/>
          </a:prstGeom>
        </p:spPr>
        <p:txBody>
          <a:bodyPr wrap="square" lIns="0" tIns="0" rIns="0" bIns="0" rtlCol="0" anchor="t">
            <a:spAutoFit/>
          </a:bodyPr>
          <a:lstStyle/>
          <a:p>
            <a:pPr marL="0" lvl="0" indent="0" algn="ctr">
              <a:lnSpc>
                <a:spcPct val="120000"/>
              </a:lnSpc>
            </a:pPr>
            <a:r>
              <a:rPr lang="en-US" sz="8000" b="1" u="none" spc="720" dirty="0">
                <a:solidFill>
                  <a:srgbClr val="FFFFFF"/>
                </a:solidFill>
                <a:effectLst>
                  <a:outerShdw blurRad="38100" dist="38100" dir="2700000" algn="tl">
                    <a:srgbClr val="000000">
                      <a:alpha val="43137"/>
                    </a:srgbClr>
                  </a:outerShdw>
                </a:effectLst>
                <a:latin typeface="Arial" panose="020B0604020202020204" pitchFamily="34" charset="0"/>
              </a:rPr>
              <a:t>ĐỘ DÀI ĐOẠN THẲNG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7202322" y="4284773"/>
            <a:ext cx="3883356" cy="425467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27725"/>
          <a:stretch>
            <a:fillRect/>
          </a:stretch>
        </p:blipFill>
        <p:spPr>
          <a:xfrm>
            <a:off x="15702260" y="7857084"/>
            <a:ext cx="2585740" cy="2429916"/>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21741" t="12332"/>
          <a:stretch>
            <a:fillRect/>
          </a:stretch>
        </p:blipFill>
        <p:spPr>
          <a:xfrm>
            <a:off x="-6930" y="-22499"/>
            <a:ext cx="2868052" cy="308436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33007" y="8215662"/>
            <a:ext cx="1170308" cy="1042638"/>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51630" y="1320813"/>
            <a:ext cx="677333" cy="11431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043">
            <a:off x="1855370" y="8759867"/>
            <a:ext cx="953698" cy="891708"/>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702260" y="517270"/>
            <a:ext cx="1349370" cy="1927671"/>
          </a:xfrm>
          <a:prstGeom prst="rect">
            <a:avLst/>
          </a:prstGeom>
        </p:spPr>
      </p:pic>
      <p:sp>
        <p:nvSpPr>
          <p:cNvPr id="10" name="TextBox 10"/>
          <p:cNvSpPr txBox="1"/>
          <p:nvPr/>
        </p:nvSpPr>
        <p:spPr>
          <a:xfrm>
            <a:off x="7202322" y="5376709"/>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II</a:t>
            </a:r>
          </a:p>
        </p:txBody>
      </p:sp>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41250">
            <a:off x="7086600" y="9244488"/>
            <a:ext cx="4114800" cy="31939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372055">
            <a:off x="-114473" y="7754600"/>
            <a:ext cx="2325388" cy="240040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28147" y="6244645"/>
            <a:ext cx="1204873" cy="1073432"/>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99684">
            <a:off x="-102432" y="501893"/>
            <a:ext cx="1958314" cy="640903"/>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585">
            <a:off x="17545283" y="8759266"/>
            <a:ext cx="756373" cy="127657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279283" y="194757"/>
            <a:ext cx="1006913" cy="941464"/>
          </a:xfrm>
          <a:prstGeom prst="rect">
            <a:avLst/>
          </a:prstGeom>
        </p:spPr>
      </p:pic>
      <p:sp>
        <p:nvSpPr>
          <p:cNvPr id="22" name="TextBox 21">
            <a:extLst>
              <a:ext uri="{FF2B5EF4-FFF2-40B4-BE49-F238E27FC236}">
                <a16:creationId xmlns="" xmlns:a16="http://schemas.microsoft.com/office/drawing/2014/main" id="{8273624D-B58B-42B3-B342-4AE72C46DD20}"/>
              </a:ext>
            </a:extLst>
          </p:cNvPr>
          <p:cNvSpPr txBox="1"/>
          <p:nvPr/>
        </p:nvSpPr>
        <p:spPr>
          <a:xfrm>
            <a:off x="1751646" y="353006"/>
            <a:ext cx="5055554" cy="880947"/>
          </a:xfrm>
          <a:prstGeom prst="rect">
            <a:avLst/>
          </a:prstGeom>
          <a:noFill/>
        </p:spPr>
        <p:txBody>
          <a:bodyPr wrap="square" rtlCol="0">
            <a:spAutoFit/>
          </a:bodyPr>
          <a:lstStyle/>
          <a:p>
            <a:pPr algn="just">
              <a:lnSpc>
                <a:spcPct val="130000"/>
              </a:lnSpc>
            </a:pPr>
            <a:r>
              <a:rPr lang="en-US" sz="4400" b="1" dirty="0">
                <a:solidFill>
                  <a:srgbClr val="002060"/>
                </a:solidFill>
                <a:latin typeface="Arial" panose="020B0604020202020204" pitchFamily="34" charset="0"/>
                <a:cs typeface="Arial" panose="020B0604020202020204" pitchFamily="34" charset="0"/>
              </a:rPr>
              <a:t>1. </a:t>
            </a:r>
            <a:r>
              <a:rPr lang="en-US" sz="4400" b="1" dirty="0" err="1">
                <a:solidFill>
                  <a:srgbClr val="002060"/>
                </a:solidFill>
                <a:latin typeface="Arial" panose="020B0604020202020204" pitchFamily="34" charset="0"/>
                <a:cs typeface="Arial" panose="020B0604020202020204" pitchFamily="34" charset="0"/>
              </a:rPr>
              <a:t>Đo</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đoạn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thẳng</a:t>
            </a:r>
            <a:endParaRPr lang="vi-VN" sz="4400" b="1" dirty="0" err="1">
              <a:solidFill>
                <a:srgbClr val="00206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 xmlns:a16="http://schemas.microsoft.com/office/drawing/2014/main" id="{9FB745F2-65C1-45B9-8B59-16287B556419}"/>
              </a:ext>
            </a:extLst>
          </p:cNvPr>
          <p:cNvSpPr txBox="1">
            <a:spLocks noChangeArrowheads="1"/>
          </p:cNvSpPr>
          <p:nvPr/>
        </p:nvSpPr>
        <p:spPr bwMode="auto">
          <a:xfrm>
            <a:off x="2057400" y="2213118"/>
            <a:ext cx="14955675" cy="784830"/>
          </a:xfrm>
          <a:prstGeom prst="rect">
            <a:avLst/>
          </a:prstGeom>
          <a:solidFill>
            <a:schemeClr val="accent5">
              <a:lumMod val="60000"/>
              <a:lumOff val="40000"/>
            </a:schemeClr>
          </a:solidFill>
          <a:ln>
            <a:noFill/>
          </a:ln>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mặt</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bàn</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khoảng</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mấy</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gang </a:t>
            </a:r>
            <a:r>
              <a:rPr kumimoji="0" lang="en-GB" altLang="en-US" sz="4500" b="0" i="1"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tay</a:t>
            </a:r>
            <a:r>
              <a:rPr kumimoji="0" lang="en-GB"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altLang="en-US" sz="4500" b="0" i="1"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a:extLst>
              <a:ext uri="{FF2B5EF4-FFF2-40B4-BE49-F238E27FC236}">
                <a16:creationId xmlns="" xmlns:a16="http://schemas.microsoft.com/office/drawing/2014/main" id="{03D57B96-481F-4BFB-828D-E7BB7D726752}"/>
              </a:ext>
            </a:extLst>
          </p:cNvPr>
          <p:cNvPicPr>
            <a:picLocks noChangeAspect="1"/>
          </p:cNvPicPr>
          <p:nvPr/>
        </p:nvPicPr>
        <p:blipFill>
          <a:blip r:embed="rId12"/>
          <a:stretch>
            <a:fillRect/>
          </a:stretch>
        </p:blipFill>
        <p:spPr>
          <a:xfrm>
            <a:off x="5867400" y="4750352"/>
            <a:ext cx="6884769" cy="4305300"/>
          </a:xfrm>
          <a:prstGeom prst="rect">
            <a:avLst/>
          </a:prstGeom>
        </p:spPr>
      </p:pic>
      <p:pic>
        <p:nvPicPr>
          <p:cNvPr id="3074" name="Picture 2" descr="Bài 14: Các loại câu hỏi - TOEIC Academy - Luyện thi TOEIC miễn phí - Ôn  thi TOEIC miễn phí - Thi thử TOEIC miễn phí | TOEIC Academy – Luyện">
            <a:extLst>
              <a:ext uri="{FF2B5EF4-FFF2-40B4-BE49-F238E27FC236}">
                <a16:creationId xmlns="" xmlns:a16="http://schemas.microsoft.com/office/drawing/2014/main" id="{473F8865-42C4-4424-951C-1082164A58DC}"/>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1668" y="1737118"/>
            <a:ext cx="1479978" cy="1479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randombar(horizontal)">
                                      <p:cBhvr>
                                        <p:cTn id="13" dur="500"/>
                                        <p:tgtEl>
                                          <p:spTgt spid="3074"/>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509"/>
          <a:stretch>
            <a:fillRect/>
          </a:stretch>
        </p:blipFill>
        <p:spPr>
          <a:xfrm rot="-8969610">
            <a:off x="-485017" y="211495"/>
            <a:ext cx="3086198" cy="99671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42298" y="5183523"/>
            <a:ext cx="2534343" cy="5143500"/>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40806" r="12133"/>
          <a:stretch>
            <a:fillRect/>
          </a:stretch>
        </p:blipFill>
        <p:spPr>
          <a:xfrm>
            <a:off x="15680910" y="0"/>
            <a:ext cx="2570434" cy="166238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56286" b="40806"/>
          <a:stretch>
            <a:fillRect/>
          </a:stretch>
        </p:blipFill>
        <p:spPr>
          <a:xfrm>
            <a:off x="17430750" y="1532885"/>
            <a:ext cx="1278806" cy="1662387"/>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585">
            <a:off x="16396921" y="1885730"/>
            <a:ext cx="756373" cy="1276579"/>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0" y="1016797"/>
            <a:ext cx="1103930" cy="1032175"/>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43522"/>
          <a:stretch>
            <a:fillRect/>
          </a:stretch>
        </p:blipFill>
        <p:spPr>
          <a:xfrm>
            <a:off x="0" y="8367774"/>
            <a:ext cx="3546575" cy="1922893"/>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585">
            <a:off x="-157165" y="6599433"/>
            <a:ext cx="756373" cy="1276579"/>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94313">
            <a:off x="17132255" y="7776051"/>
            <a:ext cx="596989" cy="568632"/>
          </a:xfrm>
          <a:prstGeom prst="rect">
            <a:avLst/>
          </a:prstGeom>
        </p:spPr>
      </p:pic>
      <p:sp>
        <p:nvSpPr>
          <p:cNvPr id="21" name="TextBox 20">
            <a:extLst>
              <a:ext uri="{FF2B5EF4-FFF2-40B4-BE49-F238E27FC236}">
                <a16:creationId xmlns="" xmlns:a16="http://schemas.microsoft.com/office/drawing/2014/main" id="{9D78B1FA-22E9-41EA-9978-1E1AE52FDE5F}"/>
              </a:ext>
            </a:extLst>
          </p:cNvPr>
          <p:cNvSpPr txBox="1"/>
          <p:nvPr/>
        </p:nvSpPr>
        <p:spPr>
          <a:xfrm>
            <a:off x="2609461" y="375011"/>
            <a:ext cx="13332837" cy="1663340"/>
          </a:xfrm>
          <a:prstGeom prst="rect">
            <a:avLst/>
          </a:prstGeom>
          <a:solidFill>
            <a:schemeClr val="bg1"/>
          </a:solidFill>
        </p:spPr>
        <p:txBody>
          <a:bodyPr wrap="square">
            <a:spAutoFit/>
          </a:bodyPr>
          <a:lstStyle/>
          <a:p>
            <a:pPr marL="0" marR="0" algn="just">
              <a:lnSpc>
                <a:spcPct val="135000"/>
              </a:lnSpc>
              <a:spcBef>
                <a:spcPts val="600"/>
              </a:spcBef>
              <a:spcAft>
                <a:spcPts val="600"/>
              </a:spcAft>
            </a:pP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Để</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AB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dùng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thước</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chia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mm, cm ,...) ta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làm</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thế</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nào</a:t>
            </a:r>
            <a:r>
              <a:rPr lang="en-US" sz="4000" i="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i="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22" name="Straight Connector 21">
            <a:extLst>
              <a:ext uri="{FF2B5EF4-FFF2-40B4-BE49-F238E27FC236}">
                <a16:creationId xmlns="" xmlns:a16="http://schemas.microsoft.com/office/drawing/2014/main" id="{7A287302-70B3-4A9A-9E7A-95D95F7DFCC2}"/>
              </a:ext>
            </a:extLst>
          </p:cNvPr>
          <p:cNvCxnSpPr>
            <a:cxnSpLocks/>
          </p:cNvCxnSpPr>
          <p:nvPr/>
        </p:nvCxnSpPr>
        <p:spPr>
          <a:xfrm>
            <a:off x="4383817" y="5203200"/>
            <a:ext cx="7455524" cy="328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 xmlns:a16="http://schemas.microsoft.com/office/drawing/2014/main" id="{713E4427-7648-470B-865B-A6C7D0BA44DD}"/>
              </a:ext>
            </a:extLst>
          </p:cNvPr>
          <p:cNvGrpSpPr/>
          <p:nvPr/>
        </p:nvGrpSpPr>
        <p:grpSpPr>
          <a:xfrm>
            <a:off x="3927829" y="4254621"/>
            <a:ext cx="8445667" cy="1428318"/>
            <a:chOff x="4150259" y="747094"/>
            <a:chExt cx="11875526" cy="1428318"/>
          </a:xfrm>
        </p:grpSpPr>
        <p:sp>
          <p:nvSpPr>
            <p:cNvPr id="24" name="TextBox 23">
              <a:extLst>
                <a:ext uri="{FF2B5EF4-FFF2-40B4-BE49-F238E27FC236}">
                  <a16:creationId xmlns="" xmlns:a16="http://schemas.microsoft.com/office/drawing/2014/main" id="{AC6C7B77-E7A5-4FE4-A519-E90E45F21FEB}"/>
                </a:ext>
              </a:extLst>
            </p:cNvPr>
            <p:cNvSpPr txBox="1"/>
            <p:nvPr/>
          </p:nvSpPr>
          <p:spPr>
            <a:xfrm>
              <a:off x="4150259" y="848916"/>
              <a:ext cx="87665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F05B99B2-AC45-4241-A20A-9218EEA540D6}"/>
                </a:ext>
              </a:extLst>
            </p:cNvPr>
            <p:cNvSpPr txBox="1"/>
            <p:nvPr/>
          </p:nvSpPr>
          <p:spPr>
            <a:xfrm>
              <a:off x="4492260" y="1303605"/>
              <a:ext cx="45720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 xmlns:a16="http://schemas.microsoft.com/office/drawing/2014/main" id="{53DD2D70-0101-4CB2-89A7-EECC77414A20}"/>
                </a:ext>
              </a:extLst>
            </p:cNvPr>
            <p:cNvSpPr txBox="1"/>
            <p:nvPr/>
          </p:nvSpPr>
          <p:spPr>
            <a:xfrm>
              <a:off x="15279984" y="747094"/>
              <a:ext cx="745801"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B</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 xmlns:a16="http://schemas.microsoft.com/office/drawing/2014/main" id="{DF8D468A-77A1-4DE0-AB55-389CD1E15EE0}"/>
                </a:ext>
              </a:extLst>
            </p:cNvPr>
            <p:cNvSpPr txBox="1"/>
            <p:nvPr/>
          </p:nvSpPr>
          <p:spPr>
            <a:xfrm>
              <a:off x="14885747" y="1365615"/>
              <a:ext cx="388958"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grpSp>
      <p:pic>
        <p:nvPicPr>
          <p:cNvPr id="28" name="Picture 165">
            <a:extLst>
              <a:ext uri="{FF2B5EF4-FFF2-40B4-BE49-F238E27FC236}">
                <a16:creationId xmlns="" xmlns:a16="http://schemas.microsoft.com/office/drawing/2014/main" id="{57C2D1F7-F3FE-45D2-9BF5-1EAA0E9DE37D}"/>
              </a:ext>
            </a:extLst>
          </p:cNvPr>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rot="5035233">
            <a:off x="4981240" y="2726668"/>
            <a:ext cx="1626677" cy="2885759"/>
          </a:xfrm>
          <a:prstGeom prst="rect">
            <a:avLst/>
          </a:prstGeom>
          <a:noFill/>
        </p:spPr>
      </p:pic>
      <p:pic>
        <p:nvPicPr>
          <p:cNvPr id="29" name="Picture 166">
            <a:extLst>
              <a:ext uri="{FF2B5EF4-FFF2-40B4-BE49-F238E27FC236}">
                <a16:creationId xmlns="" xmlns:a16="http://schemas.microsoft.com/office/drawing/2014/main" id="{4406C61D-3A41-42F5-B76F-70CA2AA241FF}"/>
              </a:ext>
            </a:extLst>
          </p:cNvPr>
          <p:cNvPicPr>
            <a:picLocks noChangeAspect="1" noChangeArrowheads="1"/>
          </p:cNvPicPr>
          <p:nvPr/>
        </p:nvPicPr>
        <p:blipFill>
          <a:blip r:embed="rId15"/>
          <a:srcRect/>
          <a:stretch>
            <a:fillRect/>
          </a:stretch>
        </p:blipFill>
        <p:spPr bwMode="auto">
          <a:xfrm>
            <a:off x="3983990" y="5320864"/>
            <a:ext cx="10203330" cy="1792776"/>
          </a:xfrm>
          <a:prstGeom prst="rect">
            <a:avLst/>
          </a:prstGeom>
          <a:solidFill>
            <a:srgbClr val="FFFFFF">
              <a:alpha val="19000"/>
            </a:srgbClr>
          </a:solidFill>
        </p:spPr>
      </p:pic>
      <p:sp>
        <p:nvSpPr>
          <p:cNvPr id="31" name="Arrow: Right 30">
            <a:extLst>
              <a:ext uri="{FF2B5EF4-FFF2-40B4-BE49-F238E27FC236}">
                <a16:creationId xmlns="" xmlns:a16="http://schemas.microsoft.com/office/drawing/2014/main" id="{54EDC61E-3408-4B4B-901A-FA354452AC48}"/>
              </a:ext>
            </a:extLst>
          </p:cNvPr>
          <p:cNvSpPr/>
          <p:nvPr/>
        </p:nvSpPr>
        <p:spPr>
          <a:xfrm>
            <a:off x="1458112" y="8050474"/>
            <a:ext cx="1244162" cy="998560"/>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TextBox 31">
            <a:extLst>
              <a:ext uri="{FF2B5EF4-FFF2-40B4-BE49-F238E27FC236}">
                <a16:creationId xmlns="" xmlns:a16="http://schemas.microsoft.com/office/drawing/2014/main" id="{3D3272DB-AFF7-42E4-8AD3-963E0639C02D}"/>
              </a:ext>
            </a:extLst>
          </p:cNvPr>
          <p:cNvSpPr txBox="1"/>
          <p:nvPr/>
        </p:nvSpPr>
        <p:spPr>
          <a:xfrm>
            <a:off x="3084148" y="8057070"/>
            <a:ext cx="12611521" cy="809261"/>
          </a:xfrm>
          <a:prstGeom prst="rect">
            <a:avLst/>
          </a:prstGeom>
          <a:noFill/>
        </p:spPr>
        <p:txBody>
          <a:bodyPr wrap="square" rtlCol="0">
            <a:spAutoFit/>
          </a:bodyPr>
          <a:lstStyle/>
          <a:p>
            <a:pPr algn="l">
              <a:lnSpc>
                <a:spcPct val="13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nói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AB = 8 cm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BA = 8 cm.</a:t>
            </a:r>
            <a:endParaRPr lang="vi-VN" sz="4000" b="1" dirty="0" err="1">
              <a:latin typeface="Arial" panose="020B0604020202020204" pitchFamily="34" charset="0"/>
              <a:cs typeface="Arial" panose="020B0604020202020204" pitchFamily="34" charset="0"/>
            </a:endParaRPr>
          </a:p>
        </p:txBody>
      </p:sp>
      <p:sp>
        <p:nvSpPr>
          <p:cNvPr id="33" name="TextBox 32">
            <a:extLst>
              <a:ext uri="{FF2B5EF4-FFF2-40B4-BE49-F238E27FC236}">
                <a16:creationId xmlns="" xmlns:a16="http://schemas.microsoft.com/office/drawing/2014/main" id="{96BAAB18-0007-46F7-9D35-8ECB34DDDEBB}"/>
              </a:ext>
            </a:extLst>
          </p:cNvPr>
          <p:cNvSpPr txBox="1"/>
          <p:nvPr/>
        </p:nvSpPr>
        <p:spPr>
          <a:xfrm>
            <a:off x="1452546" y="1337253"/>
            <a:ext cx="15470596" cy="1609480"/>
          </a:xfrm>
          <a:prstGeom prst="rect">
            <a:avLst/>
          </a:prstGeom>
          <a:solidFill>
            <a:schemeClr val="accent6">
              <a:lumMod val="40000"/>
              <a:lumOff val="60000"/>
            </a:schemeClr>
          </a:solidFill>
        </p:spPr>
        <p:txBody>
          <a:bodyPr wrap="square" rtlCol="0">
            <a:spAutoFit/>
          </a:bodyPr>
          <a:lstStyle/>
          <a:p>
            <a:pPr algn="just">
              <a:lnSpc>
                <a:spcPct val="130000"/>
              </a:lnSpc>
            </a:pPr>
            <a:r>
              <a:rPr lang="en-US" sz="4000" b="1" dirty="0" err="1">
                <a:latin typeface="Arial" panose="020B0604020202020204" pitchFamily="34" charset="0"/>
                <a:cs typeface="Arial" panose="020B0604020202020204" pitchFamily="34" charset="0"/>
              </a:rPr>
              <a:t>Đặt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cạnh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thước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a:t>
            </a:r>
            <a:r>
              <a:rPr lang="en-US" sz="4000" b="1" dirty="0">
                <a:latin typeface="Arial" panose="020B0604020202020204" pitchFamily="34" charset="0"/>
                <a:cs typeface="Arial" panose="020B0604020202020204" pitchFamily="34" charset="0"/>
              </a:rPr>
              <a:t> qua </a:t>
            </a:r>
            <a:r>
              <a:rPr lang="en-US" sz="4000" b="1" dirty="0" err="1">
                <a:latin typeface="Arial" panose="020B0604020202020204" pitchFamily="34" charset="0"/>
                <a:cs typeface="Arial" panose="020B0604020202020204" pitchFamily="34" charset="0"/>
              </a:rPr>
              <a:t>hai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B </a:t>
            </a:r>
            <a:r>
              <a:rPr lang="en-US" sz="4000" b="1" dirty="0" err="1">
                <a:latin typeface="Arial" panose="020B0604020202020204" pitchFamily="34" charset="0"/>
                <a:cs typeface="Arial" panose="020B0604020202020204" pitchFamily="34" charset="0"/>
              </a:rPr>
              <a:t>sao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cho</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A </a:t>
            </a:r>
            <a:r>
              <a:rPr lang="en-US" sz="4000" b="1" dirty="0" err="1">
                <a:latin typeface="Arial" panose="020B0604020202020204" pitchFamily="34" charset="0"/>
                <a:cs typeface="Arial" panose="020B0604020202020204" pitchFamily="34" charset="0"/>
              </a:rPr>
              <a:t>trùng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0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giả</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điểm</a:t>
            </a:r>
            <a:r>
              <a:rPr lang="en-US" sz="4000" b="1" dirty="0">
                <a:latin typeface="Arial" panose="020B0604020202020204" pitchFamily="34" charset="0"/>
                <a:cs typeface="Arial" panose="020B0604020202020204" pitchFamily="34" charset="0"/>
              </a:rPr>
              <a:t> B </a:t>
            </a:r>
            <a:r>
              <a:rPr lang="en-US" sz="4000" b="1" dirty="0" err="1">
                <a:latin typeface="Arial" panose="020B0604020202020204" pitchFamily="34" charset="0"/>
                <a:cs typeface="Arial" panose="020B0604020202020204" pitchFamily="34" charset="0"/>
              </a:rPr>
              <a:t>trùng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với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vạch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8 (cm)</a:t>
            </a:r>
            <a:endParaRPr lang="vi-VN" sz="4000" b="1" dirty="0" err="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1" nodeType="clickEffect">
                                  <p:stCondLst>
                                    <p:cond delay="0"/>
                                  </p:stCondLst>
                                  <p:childTnLst>
                                    <p:animEffect transition="out" filter="randombar(horizontal)">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1000" fill="hold"/>
                                        <p:tgtEl>
                                          <p:spTgt spid="28"/>
                                        </p:tgtEl>
                                        <p:attrNameLst>
                                          <p:attrName>ppt_x</p:attrName>
                                        </p:attrNameLst>
                                      </p:cBhvr>
                                      <p:tavLst>
                                        <p:tav tm="0">
                                          <p:val>
                                            <p:strVal val="#ppt_x"/>
                                          </p:val>
                                        </p:tav>
                                        <p:tav tm="100000">
                                          <p:val>
                                            <p:strVal val="#ppt_x"/>
                                          </p:val>
                                        </p:tav>
                                      </p:tavLst>
                                    </p:anim>
                                    <p:anim calcmode="lin" valueType="num">
                                      <p:cBhvr additive="base">
                                        <p:cTn id="33"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7 3.08642E-6 L 0.40764 0.00324 " pathEditMode="relative" rAng="0" ptsTypes="AA">
                                      <p:cBhvr>
                                        <p:cTn id="37" dur="1000" fill="hold"/>
                                        <p:tgtEl>
                                          <p:spTgt spid="28"/>
                                        </p:tgtEl>
                                        <p:attrNameLst>
                                          <p:attrName>ppt_x</p:attrName>
                                          <p:attrName>ppt_y</p:attrName>
                                        </p:attrNameLst>
                                      </p:cBhvr>
                                      <p:rCtr x="20382" y="154"/>
                                    </p:animMotion>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nodeType="clickEffect">
                                  <p:stCondLst>
                                    <p:cond delay="0"/>
                                  </p:stCondLst>
                                  <p:childTnLst>
                                    <p:animEffect transition="out" filter="barn(inVertical)">
                                      <p:cBhvr>
                                        <p:cTn id="44" dur="1000"/>
                                        <p:tgtEl>
                                          <p:spTgt spid="29"/>
                                        </p:tgtEl>
                                      </p:cBhvr>
                                    </p:animEffect>
                                    <p:set>
                                      <p:cBhvr>
                                        <p:cTn id="45" dur="1" fill="hold">
                                          <p:stCondLst>
                                            <p:cond delay="999"/>
                                          </p:stCondLst>
                                        </p:cTn>
                                        <p:tgtEl>
                                          <p:spTgt spid="29"/>
                                        </p:tgtEl>
                                        <p:attrNameLst>
                                          <p:attrName>style.visibility</p:attrName>
                                        </p:attrNameLst>
                                      </p:cBhvr>
                                      <p:to>
                                        <p:strVal val="hidden"/>
                                      </p:to>
                                    </p:set>
                                  </p:childTnLst>
                                </p:cTn>
                              </p:par>
                              <p:par>
                                <p:cTn id="46" presetID="16" presetClass="exit" presetSubtype="21" fill="hold" nodeType="withEffect">
                                  <p:stCondLst>
                                    <p:cond delay="0"/>
                                  </p:stCondLst>
                                  <p:childTnLst>
                                    <p:animEffect transition="out" filter="barn(inVertical)">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500"/>
                            </p:stCondLst>
                            <p:childTnLst>
                              <p:par>
                                <p:cTn id="55" presetID="14" presetClass="entr" presetSubtype="1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randombar(horizont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1" grpId="0" animBg="1"/>
      <p:bldP spid="32" grpId="0"/>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87350" y="59574"/>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638300"/>
            <a:ext cx="1028700" cy="961835"/>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05585">
            <a:off x="17158921" y="6793403"/>
            <a:ext cx="756373" cy="127657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3124">
            <a:off x="11667048" y="9753316"/>
            <a:ext cx="1928280" cy="631074"/>
          </a:xfrm>
          <a:prstGeom prst="rect">
            <a:avLst/>
          </a:prstGeom>
        </p:spPr>
      </p:pic>
      <p:grpSp>
        <p:nvGrpSpPr>
          <p:cNvPr id="17" name="Group 16">
            <a:extLst>
              <a:ext uri="{FF2B5EF4-FFF2-40B4-BE49-F238E27FC236}">
                <a16:creationId xmlns="" xmlns:a16="http://schemas.microsoft.com/office/drawing/2014/main" id="{D8662DD5-4600-4940-8E5D-A3A14739F425}"/>
              </a:ext>
            </a:extLst>
          </p:cNvPr>
          <p:cNvGrpSpPr/>
          <p:nvPr/>
        </p:nvGrpSpPr>
        <p:grpSpPr>
          <a:xfrm>
            <a:off x="774701" y="3362588"/>
            <a:ext cx="17221200" cy="2568642"/>
            <a:chOff x="1495472" y="2571750"/>
            <a:chExt cx="13002326" cy="1879760"/>
          </a:xfrm>
        </p:grpSpPr>
        <p:sp>
          <p:nvSpPr>
            <p:cNvPr id="18" name="Freeform 3">
              <a:extLst>
                <a:ext uri="{FF2B5EF4-FFF2-40B4-BE49-F238E27FC236}">
                  <a16:creationId xmlns="" xmlns:a16="http://schemas.microsoft.com/office/drawing/2014/main" id="{0224680A-1F84-4AAD-80C0-EAE88CB32DDF}"/>
                </a:ext>
              </a:extLst>
            </p:cNvPr>
            <p:cNvSpPr/>
            <p:nvPr/>
          </p:nvSpPr>
          <p:spPr>
            <a:xfrm>
              <a:off x="1495472" y="2571750"/>
              <a:ext cx="13002326" cy="1879760"/>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19" name="Picture 18">
              <a:extLst>
                <a:ext uri="{FF2B5EF4-FFF2-40B4-BE49-F238E27FC236}">
                  <a16:creationId xmlns="" xmlns:a16="http://schemas.microsoft.com/office/drawing/2014/main" id="{33400712-685E-404A-B025-FD9923A20100}"/>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0" name="TextBox 19">
            <a:extLst>
              <a:ext uri="{FF2B5EF4-FFF2-40B4-BE49-F238E27FC236}">
                <a16:creationId xmlns="" xmlns:a16="http://schemas.microsoft.com/office/drawing/2014/main" id="{ED152217-5E24-4CE1-A5E5-22705320543A}"/>
              </a:ext>
            </a:extLst>
          </p:cNvPr>
          <p:cNvSpPr txBox="1"/>
          <p:nvPr/>
        </p:nvSpPr>
        <p:spPr>
          <a:xfrm>
            <a:off x="1970516" y="3680574"/>
            <a:ext cx="15826351" cy="809261"/>
          </a:xfrm>
          <a:prstGeom prst="rect">
            <a:avLst/>
          </a:prstGeom>
          <a:noFill/>
        </p:spPr>
        <p:txBody>
          <a:bodyPr wrap="square">
            <a:spAutoFit/>
          </a:bodyPr>
          <a:lstStyle/>
          <a:p>
            <a:pPr>
              <a:lnSpc>
                <a:spcPct val="130000"/>
              </a:lnSpc>
            </a:pPr>
            <a:r>
              <a:rPr lang="en-US" sz="4000" b="1" dirty="0" err="1">
                <a:latin typeface="Arial" panose="020B0604020202020204" pitchFamily="34" charset="0"/>
                <a:cs typeface="Arial" panose="020B0604020202020204" pitchFamily="34" charset="0"/>
              </a:rPr>
              <a:t>Mỗi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có</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độ</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dài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dương</a:t>
            </a:r>
            <a:r>
              <a:rPr lang="en-US" sz="4000" b="1" dirty="0">
                <a:latin typeface="Arial" panose="020B0604020202020204" pitchFamily="34" charset="0"/>
                <a:cs typeface="Arial" panose="020B0604020202020204" pitchFamily="34" charset="0"/>
              </a:rPr>
              <a:t>.</a:t>
            </a:r>
          </a:p>
        </p:txBody>
      </p:sp>
      <p:sp>
        <p:nvSpPr>
          <p:cNvPr id="21" name="TextBox 20">
            <a:extLst>
              <a:ext uri="{FF2B5EF4-FFF2-40B4-BE49-F238E27FC236}">
                <a16:creationId xmlns="" xmlns:a16="http://schemas.microsoft.com/office/drawing/2014/main" id="{8791D39B-4EBC-438A-BFAB-E579222A0928}"/>
              </a:ext>
            </a:extLst>
          </p:cNvPr>
          <p:cNvSpPr txBox="1"/>
          <p:nvPr/>
        </p:nvSpPr>
        <p:spPr>
          <a:xfrm>
            <a:off x="1902851" y="4703586"/>
            <a:ext cx="15826351" cy="809261"/>
          </a:xfrm>
          <a:prstGeom prst="rect">
            <a:avLst/>
          </a:prstGeom>
          <a:noFill/>
        </p:spPr>
        <p:txBody>
          <a:bodyPr wrap="square">
            <a:spAutoFit/>
          </a:bodyPr>
          <a:lstStyle/>
          <a:p>
            <a:pPr>
              <a:lnSpc>
                <a:spcPct val="130000"/>
              </a:lnSpc>
            </a:pPr>
            <a:r>
              <a:rPr lang="en-US" sz="4000" b="1" dirty="0">
                <a:latin typeface="Arial" panose="020B0604020202020204" pitchFamily="34" charset="0"/>
                <a:cs typeface="Arial" panose="020B0604020202020204" pitchFamily="34" charset="0"/>
              </a:rPr>
              <a:t>Khi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AB </a:t>
            </a:r>
            <a:r>
              <a:rPr lang="en-US" sz="4000" b="1" dirty="0" err="1">
                <a:latin typeface="Arial" panose="020B0604020202020204" pitchFamily="34" charset="0"/>
                <a:cs typeface="Arial" panose="020B0604020202020204" pitchFamily="34" charset="0"/>
              </a:rPr>
              <a:t>bằng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đoạn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thẳng</a:t>
            </a:r>
            <a:r>
              <a:rPr lang="en-US" sz="4000" b="1" dirty="0">
                <a:latin typeface="Arial" panose="020B0604020202020204" pitchFamily="34" charset="0"/>
                <a:cs typeface="Arial" panose="020B0604020202020204" pitchFamily="34" charset="0"/>
              </a:rPr>
              <a:t> CD </a:t>
            </a:r>
            <a:r>
              <a:rPr lang="en-US" sz="4000" b="1" dirty="0" err="1">
                <a:latin typeface="Arial" panose="020B0604020202020204" pitchFamily="34" charset="0"/>
                <a:cs typeface="Arial" panose="020B0604020202020204" pitchFamily="34" charset="0"/>
              </a:rPr>
              <a:t>thì</a:t>
            </a:r>
            <a:r>
              <a:rPr lang="en-US" sz="4000" b="1" dirty="0">
                <a:latin typeface="Arial" panose="020B0604020202020204" pitchFamily="34" charset="0"/>
                <a:cs typeface="Arial" panose="020B0604020202020204" pitchFamily="34" charset="0"/>
              </a:rPr>
              <a:t> ta </a:t>
            </a:r>
            <a:r>
              <a:rPr lang="en-US" sz="4000" b="1" dirty="0" err="1">
                <a:latin typeface="Arial" panose="020B0604020202020204" pitchFamily="34" charset="0"/>
                <a:cs typeface="Arial" panose="020B0604020202020204" pitchFamily="34" charset="0"/>
              </a:rPr>
              <a:t>kí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hiệu</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là</a:t>
            </a:r>
            <a:r>
              <a:rPr lang="en-US" sz="4000" b="1" dirty="0">
                <a:latin typeface="Arial" panose="020B0604020202020204" pitchFamily="34" charset="0"/>
                <a:cs typeface="Arial" panose="020B0604020202020204" pitchFamily="34" charset="0"/>
              </a:rPr>
              <a:t> AB = CD.</a:t>
            </a:r>
          </a:p>
        </p:txBody>
      </p:sp>
      <p:sp>
        <p:nvSpPr>
          <p:cNvPr id="22" name="Rectangle: Rounded Corners 21">
            <a:extLst>
              <a:ext uri="{FF2B5EF4-FFF2-40B4-BE49-F238E27FC236}">
                <a16:creationId xmlns="" xmlns:a16="http://schemas.microsoft.com/office/drawing/2014/main" id="{CDDE568D-4AFA-43EE-9153-75F29C731B23}"/>
              </a:ext>
            </a:extLst>
          </p:cNvPr>
          <p:cNvSpPr/>
          <p:nvPr/>
        </p:nvSpPr>
        <p:spPr>
          <a:xfrm>
            <a:off x="774701" y="6459223"/>
            <a:ext cx="14838368" cy="164124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Độ</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dài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AB</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cũng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gọi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cách</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giữa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a:t>
            </a:r>
            <a:endParaRPr lang="vi-VN" sz="4000" b="1" dirty="0">
              <a:solidFill>
                <a:schemeClr val="bg1"/>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962778">
            <a:off x="14048608" y="7546531"/>
            <a:ext cx="3613232" cy="3423537"/>
          </a:xfrm>
          <a:prstGeom prst="rect">
            <a:avLst/>
          </a:prstGeom>
        </p:spPr>
      </p:pic>
      <p:pic>
        <p:nvPicPr>
          <p:cNvPr id="24" name="Picture 23">
            <a:extLst>
              <a:ext uri="{FF2B5EF4-FFF2-40B4-BE49-F238E27FC236}">
                <a16:creationId xmlns="" xmlns:a16="http://schemas.microsoft.com/office/drawing/2014/main" id="{8FA4B6F7-BCA0-4A3D-8725-47D8176AB6C8}"/>
              </a:ext>
            </a:extLst>
          </p:cNvPr>
          <p:cNvPicPr>
            <a:picLocks noChangeAspect="1"/>
          </p:cNvPicPr>
          <p:nvPr/>
        </p:nvPicPr>
        <p:blipFill>
          <a:blip r:embed="rId12"/>
          <a:stretch>
            <a:fillRect/>
          </a:stretch>
        </p:blipFill>
        <p:spPr>
          <a:xfrm>
            <a:off x="-25400" y="384747"/>
            <a:ext cx="8763001" cy="1204789"/>
          </a:xfrm>
          <a:prstGeom prst="rect">
            <a:avLst/>
          </a:prstGeom>
        </p:spPr>
      </p:pic>
      <p:pic>
        <p:nvPicPr>
          <p:cNvPr id="25" name="Picture 166">
            <a:extLst>
              <a:ext uri="{FF2B5EF4-FFF2-40B4-BE49-F238E27FC236}">
                <a16:creationId xmlns="" xmlns:a16="http://schemas.microsoft.com/office/drawing/2014/main" id="{3221E7F3-DF35-4B17-9E9C-21F61DCA6D4C}"/>
              </a:ext>
            </a:extLst>
          </p:cNvPr>
          <p:cNvPicPr>
            <a:picLocks noChangeAspect="1" noChangeArrowheads="1"/>
          </p:cNvPicPr>
          <p:nvPr/>
        </p:nvPicPr>
        <p:blipFill>
          <a:blip r:embed="rId13"/>
          <a:srcRect/>
          <a:stretch>
            <a:fillRect/>
          </a:stretch>
        </p:blipFill>
        <p:spPr bwMode="auto">
          <a:xfrm>
            <a:off x="152400" y="1104900"/>
            <a:ext cx="10203330" cy="1792776"/>
          </a:xfrm>
          <a:prstGeom prst="rect">
            <a:avLst/>
          </a:prstGeom>
          <a:solidFill>
            <a:srgbClr val="FFFFFF">
              <a:alpha val="19000"/>
            </a:srgbClr>
          </a:solidFill>
        </p:spPr>
      </p:pic>
      <p:pic>
        <p:nvPicPr>
          <p:cNvPr id="27" name="Picture 26">
            <a:extLst>
              <a:ext uri="{FF2B5EF4-FFF2-40B4-BE49-F238E27FC236}">
                <a16:creationId xmlns="" xmlns:a16="http://schemas.microsoft.com/office/drawing/2014/main" id="{D319437C-ECE2-4813-9B7F-6728B89F87E9}"/>
              </a:ext>
            </a:extLst>
          </p:cNvPr>
          <p:cNvPicPr>
            <a:picLocks noChangeAspect="1"/>
          </p:cNvPicPr>
          <p:nvPr/>
        </p:nvPicPr>
        <p:blipFill>
          <a:blip r:embed="rId14"/>
          <a:stretch>
            <a:fillRect/>
          </a:stretch>
        </p:blipFill>
        <p:spPr>
          <a:xfrm>
            <a:off x="9816026" y="384748"/>
            <a:ext cx="8763002" cy="978814"/>
          </a:xfrm>
          <a:prstGeom prst="rect">
            <a:avLst/>
          </a:prstGeom>
        </p:spPr>
      </p:pic>
      <p:pic>
        <p:nvPicPr>
          <p:cNvPr id="28" name="Picture 166">
            <a:extLst>
              <a:ext uri="{FF2B5EF4-FFF2-40B4-BE49-F238E27FC236}">
                <a16:creationId xmlns="" xmlns:a16="http://schemas.microsoft.com/office/drawing/2014/main" id="{A416A1F5-9FC9-4F78-A2CE-0CECFE6461F5}"/>
              </a:ext>
            </a:extLst>
          </p:cNvPr>
          <p:cNvPicPr>
            <a:picLocks noChangeAspect="1" noChangeArrowheads="1"/>
          </p:cNvPicPr>
          <p:nvPr/>
        </p:nvPicPr>
        <p:blipFill>
          <a:blip r:embed="rId13"/>
          <a:srcRect/>
          <a:stretch>
            <a:fillRect/>
          </a:stretch>
        </p:blipFill>
        <p:spPr bwMode="auto">
          <a:xfrm>
            <a:off x="10058400" y="1145416"/>
            <a:ext cx="10203330" cy="1792776"/>
          </a:xfrm>
          <a:prstGeom prst="rect">
            <a:avLst/>
          </a:prstGeom>
          <a:solidFill>
            <a:srgbClr val="FFFFFF">
              <a:alpha val="19000"/>
            </a:srgbClr>
          </a:solidFill>
        </p:spPr>
      </p:pic>
      <p:pic>
        <p:nvPicPr>
          <p:cNvPr id="29" name="Picture 28">
            <a:extLst>
              <a:ext uri="{FF2B5EF4-FFF2-40B4-BE49-F238E27FC236}">
                <a16:creationId xmlns="" xmlns:a16="http://schemas.microsoft.com/office/drawing/2014/main" id="{4768E8C8-F8B5-434B-AEB5-8BCA9A50F9FC}"/>
              </a:ext>
            </a:extLst>
          </p:cNvPr>
          <p:cNvPicPr>
            <a:picLocks noChangeAspect="1"/>
          </p:cNvPicPr>
          <p:nvPr/>
        </p:nvPicPr>
        <p:blipFill>
          <a:blip r:embed="rId14"/>
          <a:stretch>
            <a:fillRect/>
          </a:stretch>
        </p:blipFill>
        <p:spPr>
          <a:xfrm>
            <a:off x="19722026" y="504216"/>
            <a:ext cx="7925354" cy="899861"/>
          </a:xfrm>
          <a:prstGeom prst="rect">
            <a:avLst/>
          </a:prstGeom>
        </p:spPr>
      </p:pic>
    </p:spTree>
    <p:extLst>
      <p:ext uri="{BB962C8B-B14F-4D97-AF65-F5344CB8AC3E}">
        <p14:creationId xmlns:p14="http://schemas.microsoft.com/office/powerpoint/2010/main" val="10721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28"/>
                                        </p:tgtEl>
                                      </p:cBhvr>
                                    </p:animEffect>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par>
                          <p:cTn id="44" fill="hold">
                            <p:stCondLst>
                              <p:cond delay="1500"/>
                            </p:stCondLst>
                            <p:childTnLst>
                              <p:par>
                                <p:cTn id="45" presetID="2" presetClass="entr" presetSubtype="4"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1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a:off x="698339" y="8483761"/>
            <a:ext cx="1303937" cy="1786215"/>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747966" y="241427"/>
            <a:ext cx="1285871" cy="945116"/>
          </a:xfrm>
          <a:prstGeom prst="rect">
            <a:avLst/>
          </a:prstGeom>
        </p:spPr>
      </p:pic>
      <p:sp>
        <p:nvSpPr>
          <p:cNvPr id="22" name="TextBox 21"/>
          <p:cNvSpPr txBox="1">
            <a:spLocks noChangeArrowheads="1"/>
          </p:cNvSpPr>
          <p:nvPr/>
        </p:nvSpPr>
        <p:spPr bwMode="auto">
          <a:xfrm>
            <a:off x="2743200" y="3175542"/>
            <a:ext cx="13539514" cy="167789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en-US" altLang="en-US" sz="45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Em</a:t>
            </a:r>
            <a:r>
              <a:rPr kumimoji="0" lang="en-US" altLang="en-US" sz="4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hãy</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đo</a:t>
            </a:r>
            <a:r>
              <a:rPr lang="en-US" altLang="en-US" sz="4500" dirty="0">
                <a:solidFill>
                  <a:schemeClr val="bg1"/>
                </a:solidFill>
                <a:latin typeface="Arial" panose="020B0604020202020204" pitchFamily="34" charset="0"/>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xác</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định</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chiều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dài</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và</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chiều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rộng</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của</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SGK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Toán</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6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Cánh</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diều</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 </a:t>
            </a:r>
            <a:r>
              <a:rPr kumimoji="0" lang="en-US" altLang="en-US" sz="4500" b="0" i="0" u="none" strike="noStrike" kern="1200" cap="none" spc="0" normalizeH="0" noProof="0" dirty="0" err="1">
                <a:ln>
                  <a:noFill/>
                </a:ln>
                <a:solidFill>
                  <a:schemeClr val="bg1"/>
                </a:solidFill>
                <a:effectLst/>
                <a:uLnTx/>
                <a:uFillTx/>
                <a:latin typeface="Arial" panose="020B0604020202020204" pitchFamily="34" charset="0"/>
                <a:ea typeface="+mn-ea"/>
                <a:cs typeface="Arial" panose="020B0604020202020204" pitchFamily="34" charset="0"/>
              </a:rPr>
              <a:t>tập</a:t>
            </a:r>
            <a:r>
              <a:rPr kumimoji="0" lang="en-US" altLang="en-US" sz="4500" b="0" i="0" u="none" strike="noStrike" kern="1200" cap="none" spc="0" normalizeH="0" noProof="0" dirty="0">
                <a:ln>
                  <a:noFill/>
                </a:ln>
                <a:solidFill>
                  <a:schemeClr val="bg1"/>
                </a:solidFill>
                <a:effectLst/>
                <a:uLnTx/>
                <a:uFillTx/>
                <a:latin typeface="Arial" panose="020B0604020202020204" pitchFamily="34" charset="0"/>
                <a:ea typeface="+mn-ea"/>
                <a:cs typeface="Arial" panose="020B0604020202020204" pitchFamily="34" charset="0"/>
              </a:rPr>
              <a:t> 2.</a:t>
            </a:r>
            <a:endParaRPr kumimoji="0" lang="en-US" altLang="en-US" sz="4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 xmlns:a16="http://schemas.microsoft.com/office/drawing/2014/main" id="{23AE5852-DBA9-44B1-8A64-4B87DD8810B6}"/>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3948" y="3175542"/>
            <a:ext cx="1838325" cy="1514475"/>
          </a:xfrm>
          <a:prstGeom prst="rect">
            <a:avLst/>
          </a:prstGeom>
        </p:spPr>
      </p:pic>
      <p:pic>
        <p:nvPicPr>
          <p:cNvPr id="10" name="Picture 9">
            <a:extLst>
              <a:ext uri="{FF2B5EF4-FFF2-40B4-BE49-F238E27FC236}">
                <a16:creationId xmlns="" xmlns:a16="http://schemas.microsoft.com/office/drawing/2014/main" id="{F54D5FF1-9744-42DB-9E03-10D5E29A14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7086600" y="6272510"/>
            <a:ext cx="3429000" cy="3429000"/>
          </a:xfrm>
          <a:prstGeom prst="rect">
            <a:avLst/>
          </a:prstGeom>
        </p:spPr>
      </p:pic>
      <p:pic>
        <p:nvPicPr>
          <p:cNvPr id="11" name="Picture 8">
            <a:extLst>
              <a:ext uri="{FF2B5EF4-FFF2-40B4-BE49-F238E27FC236}">
                <a16:creationId xmlns="" xmlns:a16="http://schemas.microsoft.com/office/drawing/2014/main" id="{4B666C55-8E5F-4E44-A876-277F2D13E9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795795" y="-190500"/>
            <a:ext cx="2891627" cy="2295229"/>
          </a:xfrm>
          <a:prstGeom prst="rect">
            <a:avLst/>
          </a:prstGeom>
        </p:spPr>
      </p:pic>
    </p:spTree>
    <p:extLst>
      <p:ext uri="{BB962C8B-B14F-4D97-AF65-F5344CB8AC3E}">
        <p14:creationId xmlns:p14="http://schemas.microsoft.com/office/powerpoint/2010/main" val="319866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6186311" cy="1739900"/>
          </a:xfrm>
        </p:grpSpPr>
        <p:sp>
          <p:nvSpPr>
            <p:cNvPr id="3" name="Freeform 3"/>
            <p:cNvSpPr/>
            <p:nvPr/>
          </p:nvSpPr>
          <p:spPr>
            <a:xfrm>
              <a:off x="0" y="0"/>
              <a:ext cx="6186311" cy="1739900"/>
            </a:xfrm>
            <a:custGeom>
              <a:avLst/>
              <a:gdLst/>
              <a:ahLst/>
              <a:cxnLst/>
              <a:rect l="l" t="t" r="r" b="b"/>
              <a:pathLst>
                <a:path w="6186311" h="1739900">
                  <a:moveTo>
                    <a:pt x="0" y="0"/>
                  </a:moveTo>
                  <a:lnTo>
                    <a:pt x="6186311" y="0"/>
                  </a:lnTo>
                  <a:lnTo>
                    <a:pt x="6186311" y="1739900"/>
                  </a:lnTo>
                  <a:lnTo>
                    <a:pt x="0" y="1739900"/>
                  </a:lnTo>
                  <a:close/>
                </a:path>
              </a:pathLst>
            </a:custGeom>
            <a:solidFill>
              <a:srgbClr val="F46E1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6406"/>
          <a:stretch>
            <a:fillRect/>
          </a:stretch>
        </p:blipFill>
        <p:spPr>
          <a:xfrm>
            <a:off x="3992743" y="-384241"/>
            <a:ext cx="10302513" cy="8241303"/>
          </a:xfrm>
          <a:prstGeom prst="rect">
            <a:avLst/>
          </a:prstGeom>
        </p:spPr>
      </p:pic>
      <p:sp>
        <p:nvSpPr>
          <p:cNvPr id="5" name="TextBox 5"/>
          <p:cNvSpPr txBox="1"/>
          <p:nvPr/>
        </p:nvSpPr>
        <p:spPr>
          <a:xfrm>
            <a:off x="630959" y="1121727"/>
            <a:ext cx="17026082" cy="1384836"/>
          </a:xfrm>
          <a:prstGeom prst="rect">
            <a:avLst/>
          </a:prstGeom>
        </p:spPr>
        <p:txBody>
          <a:bodyPr lIns="0" tIns="0" rIns="0" bIns="0" rtlCol="0" anchor="t">
            <a:spAutoFit/>
          </a:bodyPr>
          <a:lstStyle/>
          <a:p>
            <a:pPr marL="0" lvl="0" indent="0" algn="ctr">
              <a:lnSpc>
                <a:spcPts val="10400"/>
              </a:lnSpc>
              <a:spcBef>
                <a:spcPct val="0"/>
              </a:spcBef>
            </a:pPr>
            <a:r>
              <a:rPr lang="en-US" sz="10400" u="none" dirty="0">
                <a:solidFill>
                  <a:srgbClr val="FFFFFF"/>
                </a:solidFill>
                <a:latin typeface="Arial" panose="020B0604020202020204" pitchFamily="34" charset="0"/>
              </a:rPr>
              <a:t>HOW DID YOU DO?</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547">
            <a:off x="1955" y="2716871"/>
            <a:ext cx="2200006" cy="242485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t="19134"/>
          <a:stretch>
            <a:fillRect/>
          </a:stretch>
        </p:blipFill>
        <p:spPr>
          <a:xfrm>
            <a:off x="15744998" y="5133975"/>
            <a:ext cx="2562167" cy="3147948"/>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5457">
            <a:off x="788880" y="3209819"/>
            <a:ext cx="649653" cy="618795"/>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b="43085"/>
          <a:stretch>
            <a:fillRect/>
          </a:stretch>
        </p:blipFill>
        <p:spPr>
          <a:xfrm>
            <a:off x="0" y="7997412"/>
            <a:ext cx="4190488" cy="2289588"/>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16711" y="7422676"/>
            <a:ext cx="2654578" cy="868771"/>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05585">
            <a:off x="16226189" y="2439963"/>
            <a:ext cx="906118" cy="1529312"/>
          </a:xfrm>
          <a:prstGeom prst="rect">
            <a:avLst/>
          </a:prstGeom>
        </p:spPr>
      </p:pic>
      <p:sp>
        <p:nvSpPr>
          <p:cNvPr id="14" name="TextBox 13">
            <a:extLst>
              <a:ext uri="{FF2B5EF4-FFF2-40B4-BE49-F238E27FC236}">
                <a16:creationId xmlns="" xmlns:a16="http://schemas.microsoft.com/office/drawing/2014/main" id="{C04F3591-3B9D-4028-82F8-AE32F532591E}"/>
              </a:ext>
            </a:extLst>
          </p:cNvPr>
          <p:cNvSpPr txBox="1"/>
          <p:nvPr/>
        </p:nvSpPr>
        <p:spPr>
          <a:xfrm>
            <a:off x="5791200" y="4381500"/>
            <a:ext cx="6781800" cy="1669560"/>
          </a:xfrm>
          <a:prstGeom prst="rect">
            <a:avLst/>
          </a:prstGeom>
          <a:noFill/>
        </p:spPr>
        <p:txBody>
          <a:bodyPr wrap="square" rtlCol="0">
            <a:spAutoFit/>
          </a:bodyPr>
          <a:lstStyle/>
          <a:p>
            <a:pPr algn="ctr">
              <a:lnSpc>
                <a:spcPct val="130000"/>
              </a:lnSpc>
            </a:pPr>
            <a:r>
              <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LUYỆN TẬP</a:t>
            </a:r>
            <a:endParaRPr lang="vi-VN" sz="8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799383">
            <a:off x="15762574" y="-518369"/>
            <a:ext cx="2975188" cy="2818990"/>
          </a:xfrm>
          <a:prstGeom prst="rect">
            <a:avLst/>
          </a:prstGeom>
        </p:spPr>
      </p:pic>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629658">
            <a:off x="54799" y="8934867"/>
            <a:ext cx="2125827" cy="1240710"/>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35844"/>
          <a:stretch>
            <a:fillRect/>
          </a:stretch>
        </p:blipFill>
        <p:spPr>
          <a:xfrm rot="-9059590">
            <a:off x="-943788" y="7361049"/>
            <a:ext cx="2644675" cy="831952"/>
          </a:xfrm>
          <a:prstGeom prst="rect">
            <a:avLst/>
          </a:prstGeom>
        </p:spPr>
      </p:pic>
      <p:sp>
        <p:nvSpPr>
          <p:cNvPr id="24" name="TextBox 23">
            <a:extLst>
              <a:ext uri="{FF2B5EF4-FFF2-40B4-BE49-F238E27FC236}">
                <a16:creationId xmlns="" xmlns:a16="http://schemas.microsoft.com/office/drawing/2014/main" id="{594EC9B3-5328-4A9A-AB30-3402FCB9EA52}"/>
              </a:ext>
            </a:extLst>
          </p:cNvPr>
          <p:cNvSpPr txBox="1"/>
          <p:nvPr/>
        </p:nvSpPr>
        <p:spPr>
          <a:xfrm>
            <a:off x="762000" y="607521"/>
            <a:ext cx="15011400"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1. </a:t>
            </a:r>
            <a:r>
              <a:rPr lang="en-US" sz="4800" dirty="0">
                <a:latin typeface="Arial" panose="020B0604020202020204" pitchFamily="34" charset="0"/>
                <a:cs typeface="Arial" panose="020B0604020202020204" pitchFamily="34" charset="0"/>
              </a:rPr>
              <a:t>Quan </a:t>
            </a:r>
            <a:r>
              <a:rPr lang="en-US" sz="4800" dirty="0" err="1">
                <a:latin typeface="Arial" panose="020B0604020202020204" pitchFamily="34" charset="0"/>
                <a:cs typeface="Arial" panose="020B0604020202020204" pitchFamily="34" charset="0"/>
              </a:rPr>
              <a:t>sát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hình</a:t>
            </a:r>
            <a:r>
              <a:rPr lang="en-US" sz="4800" dirty="0">
                <a:latin typeface="Arial" panose="020B0604020202020204" pitchFamily="34" charset="0"/>
                <a:cs typeface="Arial" panose="020B0604020202020204" pitchFamily="34" charset="0"/>
              </a:rPr>
              <a:t> 49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cho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 </a:t>
            </a:r>
            <a:r>
              <a:rPr lang="en-US" sz="4800" dirty="0" err="1">
                <a:latin typeface="Arial" panose="020B0604020202020204" pitchFamily="34" charset="0"/>
                <a:cs typeface="Arial" panose="020B0604020202020204" pitchFamily="34" charset="0"/>
              </a:rPr>
              <a:t>điểm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thuộc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MN.</a:t>
            </a:r>
            <a:endParaRPr lang="vi-VN" sz="4800" dirty="0" err="1">
              <a:latin typeface="Arial" panose="020B0604020202020204" pitchFamily="34" charset="0"/>
              <a:cs typeface="Arial" panose="020B0604020202020204" pitchFamily="34" charset="0"/>
            </a:endParaRPr>
          </a:p>
        </p:txBody>
      </p:sp>
      <p:pic>
        <p:nvPicPr>
          <p:cNvPr id="26" name="Picture 25">
            <a:extLst>
              <a:ext uri="{FF2B5EF4-FFF2-40B4-BE49-F238E27FC236}">
                <a16:creationId xmlns="" xmlns:a16="http://schemas.microsoft.com/office/drawing/2014/main" id="{3D9AED2C-5EE8-4AFB-B54F-728920538D10}"/>
              </a:ext>
            </a:extLst>
          </p:cNvPr>
          <p:cNvPicPr>
            <a:picLocks noChangeAspect="1"/>
          </p:cNvPicPr>
          <p:nvPr/>
        </p:nvPicPr>
        <p:blipFill>
          <a:blip r:embed="rId8"/>
          <a:stretch>
            <a:fillRect/>
          </a:stretch>
        </p:blipFill>
        <p:spPr>
          <a:xfrm>
            <a:off x="3340299" y="3738416"/>
            <a:ext cx="9854801" cy="1539240"/>
          </a:xfrm>
          <a:prstGeom prst="rect">
            <a:avLst/>
          </a:prstGeom>
        </p:spPr>
      </p:pic>
      <p:sp>
        <p:nvSpPr>
          <p:cNvPr id="27" name="TextBox 26">
            <a:extLst>
              <a:ext uri="{FF2B5EF4-FFF2-40B4-BE49-F238E27FC236}">
                <a16:creationId xmlns="" xmlns:a16="http://schemas.microsoft.com/office/drawing/2014/main" id="{C913A683-8A6C-4E97-BDA5-64605862D0AE}"/>
              </a:ext>
            </a:extLst>
          </p:cNvPr>
          <p:cNvSpPr txBox="1"/>
          <p:nvPr/>
        </p:nvSpPr>
        <p:spPr>
          <a:xfrm>
            <a:off x="6096000" y="5575286"/>
            <a:ext cx="5486400" cy="809261"/>
          </a:xfrm>
          <a:prstGeom prst="rect">
            <a:avLst/>
          </a:prstGeom>
          <a:noFill/>
        </p:spPr>
        <p:txBody>
          <a:bodyPr wrap="square" rtlCol="0">
            <a:spAutoFit/>
          </a:bodyPr>
          <a:lstStyle/>
          <a:p>
            <a:pPr algn="ctr">
              <a:lnSpc>
                <a:spcPct val="130000"/>
              </a:lnSpc>
            </a:pP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49</a:t>
            </a:r>
            <a:endParaRPr lang="vi-VN" sz="4000" i="1" dirty="0" err="1">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43C45D87-F926-4DEB-96BC-EDBDC1956F97}"/>
              </a:ext>
            </a:extLst>
          </p:cNvPr>
          <p:cNvSpPr txBox="1"/>
          <p:nvPr/>
        </p:nvSpPr>
        <p:spPr>
          <a:xfrm>
            <a:off x="3340299" y="7305914"/>
            <a:ext cx="11366301" cy="2131417"/>
          </a:xfrm>
          <a:prstGeom prst="rect">
            <a:avLst/>
          </a:prstGeom>
          <a:noFill/>
        </p:spPr>
        <p:txBody>
          <a:bodyPr wrap="square">
            <a:spAutoFit/>
          </a:bodyPr>
          <a:lstStyle/>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 P, N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35000"/>
              </a:lnSpc>
              <a:spcBef>
                <a:spcPts val="600"/>
              </a:spcBef>
              <a:spcAft>
                <a:spcPts val="600"/>
              </a:spcAft>
            </a:pP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Điểm</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Q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không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thuộc</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48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GB"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MN.</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4346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9">
                                            <p:txEl>
                                              <p:pRg st="0" end="0"/>
                                            </p:txEl>
                                          </p:spTgt>
                                        </p:tgtEl>
                                        <p:attrNameLst>
                                          <p:attrName>style.visibility</p:attrName>
                                        </p:attrNameLst>
                                      </p:cBhvr>
                                      <p:to>
                                        <p:strVal val="visible"/>
                                      </p:to>
                                    </p:set>
                                    <p:anim calcmode="lin" valueType="num">
                                      <p:cBhvr additive="base">
                                        <p:cTn id="26"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xEl>
                                              <p:pRg st="1" end="1"/>
                                            </p:txEl>
                                          </p:spTgt>
                                        </p:tgtEl>
                                        <p:attrNameLst>
                                          <p:attrName>style.visibility</p:attrName>
                                        </p:attrNameLst>
                                      </p:cBhvr>
                                      <p:to>
                                        <p:strVal val="visible"/>
                                      </p:to>
                                    </p:set>
                                    <p:anim calcmode="lin" valueType="num">
                                      <p:cBhvr additive="base">
                                        <p:cTn id="32"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2" name="TextBox 2"/>
          <p:cNvSpPr txBox="1"/>
          <p:nvPr/>
        </p:nvSpPr>
        <p:spPr>
          <a:xfrm>
            <a:off x="5075696" y="422258"/>
            <a:ext cx="8975637" cy="923330"/>
          </a:xfrm>
          <a:prstGeom prst="rect">
            <a:avLst/>
          </a:prstGeom>
        </p:spPr>
        <p:txBody>
          <a:bodyPr wrap="square" lIns="0" tIns="0" rIns="0" bIns="0" rtlCol="0" anchor="t">
            <a:spAutoFit/>
          </a:bodyPr>
          <a:lstStyle/>
          <a:p>
            <a:pPr marL="0" lvl="0" indent="0" algn="ctr">
              <a:lnSpc>
                <a:spcPts val="7200"/>
              </a:lnSpc>
              <a:spcBef>
                <a:spcPct val="0"/>
              </a:spcBef>
            </a:pPr>
            <a:r>
              <a:rPr lang="en-US" sz="6600" b="1" u="none" dirty="0">
                <a:solidFill>
                  <a:srgbClr val="FF0000"/>
                </a:solidFill>
                <a:latin typeface="Arial" panose="020B0604020202020204" pitchFamily="34" charset="0"/>
              </a:rPr>
              <a:t>KHỞI ĐỘNG</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239082">
            <a:off x="16460587" y="989380"/>
            <a:ext cx="2108060" cy="68991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898" b="27291"/>
          <a:stretch>
            <a:fillRect/>
          </a:stretch>
        </p:blipFill>
        <p:spPr>
          <a:xfrm>
            <a:off x="15458339" y="8070964"/>
            <a:ext cx="2829661" cy="226760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489966">
            <a:off x="-136939" y="120511"/>
            <a:ext cx="2125827" cy="1240710"/>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700000">
            <a:off x="-418062" y="7870907"/>
            <a:ext cx="2688074" cy="2774786"/>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t="29629" r="32067"/>
          <a:stretch>
            <a:fillRect/>
          </a:stretch>
        </p:blipFill>
        <p:spPr>
          <a:xfrm rot="10799999">
            <a:off x="-330919" y="2028862"/>
            <a:ext cx="1828605" cy="1927957"/>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r="55716"/>
          <a:stretch>
            <a:fillRect/>
          </a:stretch>
        </p:blipFill>
        <p:spPr>
          <a:xfrm rot="-7262247">
            <a:off x="1764472" y="-74727"/>
            <a:ext cx="1825488" cy="83195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5789" y="1060685"/>
            <a:ext cx="1258344" cy="1176551"/>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605585">
            <a:off x="17516474" y="-23913"/>
            <a:ext cx="786511" cy="1327444"/>
          </a:xfrm>
          <a:prstGeom prst="rect">
            <a:avLst/>
          </a:prstGeom>
        </p:spPr>
      </p:pic>
      <p:pic>
        <p:nvPicPr>
          <p:cNvPr id="24" name="Picture 23">
            <a:extLst>
              <a:ext uri="{FF2B5EF4-FFF2-40B4-BE49-F238E27FC236}">
                <a16:creationId xmlns="" xmlns:a16="http://schemas.microsoft.com/office/drawing/2014/main" id="{A0FE25EA-6F9B-41EF-89C8-E64EC361F0AA}"/>
              </a:ext>
            </a:extLst>
          </p:cNvPr>
          <p:cNvPicPr>
            <a:picLocks noChangeAspect="1"/>
          </p:cNvPicPr>
          <p:nvPr/>
        </p:nvPicPr>
        <p:blipFill>
          <a:blip r:embed="rId18"/>
          <a:stretch>
            <a:fillRect/>
          </a:stretch>
        </p:blipFill>
        <p:spPr>
          <a:xfrm>
            <a:off x="11623742" y="1891367"/>
            <a:ext cx="6789473" cy="4950543"/>
          </a:xfrm>
          <a:prstGeom prst="rect">
            <a:avLst/>
          </a:prstGeom>
        </p:spPr>
      </p:pic>
      <p:sp>
        <p:nvSpPr>
          <p:cNvPr id="25" name="TextBox 24">
            <a:extLst>
              <a:ext uri="{FF2B5EF4-FFF2-40B4-BE49-F238E27FC236}">
                <a16:creationId xmlns="" xmlns:a16="http://schemas.microsoft.com/office/drawing/2014/main" id="{F46D523A-5F74-434B-8729-C84A34A21760}"/>
              </a:ext>
            </a:extLst>
          </p:cNvPr>
          <p:cNvSpPr txBox="1"/>
          <p:nvPr/>
        </p:nvSpPr>
        <p:spPr>
          <a:xfrm>
            <a:off x="1850184" y="1639171"/>
            <a:ext cx="11713415" cy="1663340"/>
          </a:xfrm>
          <a:prstGeom prst="rect">
            <a:avLst/>
          </a:prstGeom>
          <a:noFill/>
        </p:spPr>
        <p:txBody>
          <a:bodyPr wrap="square" rtlCol="0">
            <a:spAutoFit/>
          </a:bodyPr>
          <a:lstStyle/>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Thu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mình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trí</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B, 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38.</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15E6F0A0-F5BF-4EC1-BEA2-D7F85907BC6B}"/>
              </a:ext>
            </a:extLst>
          </p:cNvPr>
          <p:cNvSpPr txBox="1"/>
          <p:nvPr/>
        </p:nvSpPr>
        <p:spPr>
          <a:xfrm>
            <a:off x="12235230" y="7020786"/>
            <a:ext cx="4495800" cy="584775"/>
          </a:xfrm>
          <a:prstGeom prst="rect">
            <a:avLst/>
          </a:prstGeom>
          <a:noFill/>
        </p:spPr>
        <p:txBody>
          <a:bodyPr wrap="square" rtlCol="0">
            <a:spAutoFit/>
          </a:bodyPr>
          <a:lstStyle/>
          <a:p>
            <a:pPr algn="ctr"/>
            <a:r>
              <a:rPr lang="en-US" sz="3200" i="1" dirty="0" err="1">
                <a:solidFill>
                  <a:srgbClr val="002060"/>
                </a:solidFill>
                <a:latin typeface="Arial" panose="020B0604020202020204" pitchFamily="34" charset="0"/>
                <a:cs typeface="Arial" panose="020B0604020202020204" pitchFamily="34" charset="0"/>
              </a:rPr>
              <a:t>Hình</a:t>
            </a:r>
            <a:r>
              <a:rPr lang="en-US" sz="3200" i="1" dirty="0">
                <a:solidFill>
                  <a:srgbClr val="002060"/>
                </a:solidFill>
                <a:latin typeface="Arial" panose="020B0604020202020204" pitchFamily="34" charset="0"/>
                <a:cs typeface="Arial" panose="020B0604020202020204" pitchFamily="34" charset="0"/>
              </a:rPr>
              <a:t> 38</a:t>
            </a:r>
            <a:endParaRPr lang="vi-VN" sz="3200" i="1" dirty="0">
              <a:solidFill>
                <a:srgbClr val="00206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 xmlns:a16="http://schemas.microsoft.com/office/drawing/2014/main" id="{0C57737A-9D06-405A-AA63-125679A3F2F4}"/>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2303" b="89803" l="6178" r="88417">
                        <a14:foregroundMark x1="14286" y1="9539" x2="14286" y2="9539"/>
                        <a14:foregroundMark x1="16216" y1="4276" x2="16216" y2="4276"/>
                        <a14:foregroundMark x1="16216" y1="4276" x2="16216" y2="4276"/>
                        <a14:foregroundMark x1="11197" y1="3289" x2="11197" y2="3289"/>
                        <a14:foregroundMark x1="15996" y1="13816" x2="20463" y2="21711"/>
                        <a14:foregroundMark x1="13576" y1="9539" x2="15996" y2="13816"/>
                        <a14:foregroundMark x1="12459" y1="7566" x2="13576" y2="9539"/>
                        <a14:foregroundMark x1="12087" y1="6908" x2="12459" y2="7566"/>
                        <a14:foregroundMark x1="10039" y1="3289" x2="12087" y2="6908"/>
                        <a14:foregroundMark x1="15444" y1="12171" x2="15444" y2="12171"/>
                        <a14:foregroundMark x1="16216" y1="20066" x2="16216" y2="20066"/>
                        <a14:foregroundMark x1="14286" y1="24342" x2="14286" y2="24342"/>
                        <a14:foregroundMark x1="14286" y1="15461" x2="14286" y2="15461"/>
                        <a14:foregroundMark x1="21622" y1="4934" x2="21622" y2="4934"/>
                        <a14:foregroundMark x1="16216" y1="4276" x2="16216" y2="4276"/>
                        <a14:foregroundMark x1="13127" y1="4276" x2="13127" y2="4276"/>
                        <a14:foregroundMark x1="8108" y1="4276" x2="6950" y2="4934"/>
                        <a14:foregroundMark x1="6178" y1="5921" x2="6178" y2="8553"/>
                        <a14:foregroundMark x1="6178" y1="9539" x2="6178" y2="9539"/>
                        <a14:foregroundMark x1="6950" y1="11184" x2="6950" y2="11184"/>
                        <a14:foregroundMark x1="15444" y1="12171" x2="15444" y2="12171"/>
                        <a14:foregroundMark x1="16216" y1="13816" x2="16216" y2="13816"/>
                        <a14:foregroundMark x1="12355" y1="17434" x2="12355" y2="17434"/>
                        <a14:foregroundMark x1="11197" y1="11184" x2="11197" y2="11184"/>
                        <a14:foregroundMark x1="11197" y1="8553" x2="11197" y2="8553"/>
                        <a14:foregroundMark x1="9266" y1="3289" x2="9266" y2="3289"/>
                        <a14:foregroundMark x1="13127" y1="14803" x2="13127" y2="14803"/>
                        <a14:foregroundMark x1="14286" y1="8553" x2="14286" y2="8553"/>
                        <a14:foregroundMark x1="12355" y1="9539" x2="12355" y2="9539"/>
                        <a14:foregroundMark x1="17375" y1="9539" x2="17375" y2="9539"/>
                        <a14:foregroundMark x1="17375" y1="9539" x2="17375" y2="9539"/>
                        <a14:foregroundMark x1="15444" y1="16447" x2="15444" y2="16447"/>
                        <a14:foregroundMark x1="15444" y1="19079" x2="15444" y2="19079"/>
                        <a14:foregroundMark x1="15444" y1="19079" x2="15444" y2="19079"/>
                        <a14:foregroundMark x1="18533" y1="23355" x2="18533" y2="23355"/>
                        <a14:foregroundMark x1="13127" y1="19079" x2="13127" y2="19079"/>
                        <a14:foregroundMark x1="10039" y1="12171" x2="10039" y2="12171"/>
                        <a14:foregroundMark x1="9266" y1="11184" x2="9266" y2="11184"/>
                        <a14:foregroundMark x1="19305" y1="21711" x2="19305" y2="21711"/>
                        <a14:foregroundMark x1="22394" y1="21711" x2="22394" y2="21711"/>
                        <a14:foregroundMark x1="19305" y1="12829" x2="19305" y2="12829"/>
                        <a14:foregroundMark x1="20463" y1="2303" x2="20463" y2="2303"/>
                        <a14:foregroundMark x1="20463" y1="5921" x2="20463" y2="5921"/>
                        <a14:foregroundMark x1="20463" y1="5921" x2="20463" y2="5921"/>
                        <a14:backgroundMark x1="14286" y1="6908" x2="14286" y2="6908"/>
                        <a14:backgroundMark x1="14286" y1="6908" x2="14286" y2="6908"/>
                        <a14:backgroundMark x1="12355" y1="9539" x2="12355" y2="9539"/>
                        <a14:backgroundMark x1="12355" y1="9539" x2="12355" y2="9539"/>
                        <a14:backgroundMark x1="12355" y1="13816" x2="12355" y2="13816"/>
                        <a14:backgroundMark x1="14286" y1="7566" x2="14286" y2="7566"/>
                        <a14:backgroundMark x1="15444" y1="6908" x2="15444" y2="6908"/>
                        <a14:backgroundMark x1="15444" y1="6908" x2="15444" y2="6908"/>
                        <a14:backgroundMark x1="15444" y1="6908" x2="15444" y2="6908"/>
                        <a14:backgroundMark x1="15444" y1="6908" x2="15444" y2="6908"/>
                        <a14:backgroundMark x1="14286" y1="6908" x2="14286" y2="6908"/>
                        <a14:backgroundMark x1="13127" y1="7566" x2="13127" y2="7566"/>
                        <a14:backgroundMark x1="13127" y1="7566" x2="13127" y2="7566"/>
                        <a14:backgroundMark x1="13127" y1="7566" x2="13127" y2="7566"/>
                        <a14:backgroundMark x1="13127" y1="9539" x2="13127" y2="9539"/>
                        <a14:backgroundMark x1="12355" y1="9539" x2="12355" y2="9539"/>
                        <a14:backgroundMark x1="15444" y1="6908" x2="15444" y2="5921"/>
                      </a14:backgroundRemoval>
                    </a14:imgEffect>
                  </a14:imgLayer>
                </a14:imgProps>
              </a:ext>
            </a:extLst>
          </a:blip>
          <a:stretch>
            <a:fillRect/>
          </a:stretch>
        </p:blipFill>
        <p:spPr>
          <a:xfrm>
            <a:off x="11889155" y="7371100"/>
            <a:ext cx="2466975" cy="2895600"/>
          </a:xfrm>
          <a:prstGeom prst="rect">
            <a:avLst/>
          </a:prstGeom>
        </p:spPr>
      </p:pic>
      <p:sp>
        <p:nvSpPr>
          <p:cNvPr id="13" name="Speech Bubble: Rectangle with Corners Rounded 12">
            <a:extLst>
              <a:ext uri="{FF2B5EF4-FFF2-40B4-BE49-F238E27FC236}">
                <a16:creationId xmlns="" xmlns:a16="http://schemas.microsoft.com/office/drawing/2014/main" id="{87A2FC2C-3C9B-43EB-A2A3-E13D605190E9}"/>
              </a:ext>
            </a:extLst>
          </p:cNvPr>
          <p:cNvSpPr/>
          <p:nvPr/>
        </p:nvSpPr>
        <p:spPr>
          <a:xfrm>
            <a:off x="2013659" y="4257552"/>
            <a:ext cx="7500596" cy="3862826"/>
          </a:xfrm>
          <a:prstGeom prst="wedgeRoundRectCallout">
            <a:avLst>
              <a:gd name="adj1" fmla="val 81483"/>
              <a:gd name="adj2" fmla="val 55075"/>
              <a:gd name="adj3" fmla="val 16667"/>
            </a:avLst>
          </a:prstGeom>
          <a:solidFill>
            <a:srgbClr val="FAFB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nối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 B, C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gợi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hình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200m, 150m, 100m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điều</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gì</a:t>
            </a:r>
            <a:r>
              <a:rPr lang="en-US" sz="36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30000"/>
              </a:lnSpc>
            </a:pPr>
            <a:endParaRPr lang="vi-VN"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par>
                          <p:cTn id="18" fill="hold">
                            <p:stCondLst>
                              <p:cond delay="1000"/>
                            </p:stCondLst>
                            <p:childTnLst>
                              <p:par>
                                <p:cTn id="19" presetID="14" presetClass="entr" presetSubtype="1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5"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799383">
            <a:off x="15762574" y="-518369"/>
            <a:ext cx="2975188" cy="2818990"/>
          </a:xfrm>
          <a:prstGeom prst="rect">
            <a:avLst/>
          </a:prstGeom>
        </p:spPr>
      </p:pic>
      <p:sp>
        <p:nvSpPr>
          <p:cNvPr id="24" name="TextBox 23">
            <a:extLst>
              <a:ext uri="{FF2B5EF4-FFF2-40B4-BE49-F238E27FC236}">
                <a16:creationId xmlns="" xmlns:a16="http://schemas.microsoft.com/office/drawing/2014/main" id="{594EC9B3-5328-4A9A-AB30-3402FCB9EA52}"/>
              </a:ext>
            </a:extLst>
          </p:cNvPr>
          <p:cNvSpPr txBox="1"/>
          <p:nvPr/>
        </p:nvSpPr>
        <p:spPr>
          <a:xfrm>
            <a:off x="130251" y="506696"/>
            <a:ext cx="15011400" cy="2308324"/>
          </a:xfrm>
          <a:prstGeom prst="rect">
            <a:avLst/>
          </a:prstGeom>
          <a:noFill/>
        </p:spPr>
        <p:txBody>
          <a:bodyPr wrap="square" rtlCol="0">
            <a:spAutoFit/>
          </a:bodyPr>
          <a:lstStyle/>
          <a:p>
            <a:pPr algn="just">
              <a:lnSpc>
                <a:spcPct val="150000"/>
              </a:lnSpc>
            </a:pPr>
            <a:r>
              <a:rPr lang="en-US" sz="4800" b="1" dirty="0">
                <a:solidFill>
                  <a:srgbClr val="FF0000"/>
                </a:solidFill>
                <a:latin typeface="Arial" panose="020B0604020202020204" pitchFamily="34" charset="0"/>
                <a:cs typeface="Arial" panose="020B0604020202020204" pitchFamily="34" charset="0"/>
              </a:rPr>
              <a:t>2</a:t>
            </a:r>
            <a:r>
              <a:rPr lang="en-US" sz="4800" b="1" dirty="0" smtClean="0">
                <a:solidFill>
                  <a:srgbClr val="FF0000"/>
                </a:solidFill>
                <a:latin typeface="Arial" panose="020B0604020202020204" pitchFamily="34" charset="0"/>
                <a:cs typeface="Arial" panose="020B0604020202020204" pitchFamily="34" charset="0"/>
              </a:rPr>
              <a:t>. HOẠT ĐỘNG NHÓM (5 PHÚT)</a:t>
            </a:r>
          </a:p>
          <a:p>
            <a:pPr algn="just">
              <a:lnSpc>
                <a:spcPct val="150000"/>
              </a:lnSpc>
            </a:pPr>
            <a:r>
              <a:rPr lang="en-US" sz="4800" b="1" dirty="0" smtClean="0">
                <a:solidFill>
                  <a:srgbClr val="FF0000"/>
                </a:solidFill>
                <a:latin typeface="Arial" panose="020B0604020202020204" pitchFamily="34" charset="0"/>
                <a:cs typeface="Arial" panose="020B0604020202020204" pitchFamily="34" charset="0"/>
              </a:rPr>
              <a:t> </a:t>
            </a:r>
            <a:r>
              <a:rPr lang="en-US" sz="4800" dirty="0">
                <a:solidFill>
                  <a:srgbClr val="FF0000"/>
                </a:solidFill>
                <a:latin typeface="Arial" panose="020B0604020202020204" pitchFamily="34" charset="0"/>
                <a:cs typeface="Arial" panose="020B0604020202020204" pitchFamily="34" charset="0"/>
              </a:rPr>
              <a:t>Quan </a:t>
            </a:r>
            <a:r>
              <a:rPr lang="en-US" sz="4800" dirty="0" err="1">
                <a:solidFill>
                  <a:srgbClr val="FF0000"/>
                </a:solidFill>
                <a:latin typeface="Arial" panose="020B0604020202020204" pitchFamily="34" charset="0"/>
                <a:cs typeface="Arial" panose="020B0604020202020204" pitchFamily="34" charset="0"/>
              </a:rPr>
              <a:t>sát</a:t>
            </a:r>
            <a:r>
              <a:rPr lang="en-US" sz="4800" dirty="0">
                <a:solidFill>
                  <a:srgbClr val="FF0000"/>
                </a:solidFill>
                <a:latin typeface="Arial" panose="020B0604020202020204" pitchFamily="34" charset="0"/>
                <a:cs typeface="Arial" panose="020B0604020202020204" pitchFamily="34" charset="0"/>
              </a:rPr>
              <a:t> </a:t>
            </a:r>
            <a:r>
              <a:rPr lang="en-US" sz="4800" dirty="0" err="1">
                <a:solidFill>
                  <a:srgbClr val="FF0000"/>
                </a:solidFill>
                <a:latin typeface="Arial" panose="020B0604020202020204" pitchFamily="34" charset="0"/>
                <a:cs typeface="Arial" panose="020B0604020202020204" pitchFamily="34" charset="0"/>
              </a:rPr>
              <a:t>hình</a:t>
            </a:r>
            <a:r>
              <a:rPr lang="en-US" sz="4800" dirty="0">
                <a:solidFill>
                  <a:srgbClr val="FF0000"/>
                </a:solidFill>
                <a:latin typeface="Arial" panose="020B0604020202020204" pitchFamily="34" charset="0"/>
                <a:cs typeface="Arial" panose="020B0604020202020204" pitchFamily="34" charset="0"/>
              </a:rPr>
              <a:t> </a:t>
            </a:r>
            <a:r>
              <a:rPr lang="en-US" sz="4800" dirty="0" err="1" smtClean="0">
                <a:solidFill>
                  <a:srgbClr val="FF0000"/>
                </a:solidFill>
                <a:latin typeface="Arial" panose="020B0604020202020204" pitchFamily="34" charset="0"/>
                <a:cs typeface="Arial" panose="020B0604020202020204" pitchFamily="34" charset="0"/>
              </a:rPr>
              <a:t>vẽ</a:t>
            </a:r>
            <a:r>
              <a:rPr lang="en-US" sz="4800" dirty="0" smtClean="0">
                <a:solidFill>
                  <a:srgbClr val="FF0000"/>
                </a:solidFill>
                <a:latin typeface="Arial" panose="020B0604020202020204" pitchFamily="34" charset="0"/>
                <a:cs typeface="Arial" panose="020B0604020202020204" pitchFamily="34" charset="0"/>
              </a:rPr>
              <a:t> </a:t>
            </a:r>
            <a:r>
              <a:rPr lang="en-US" sz="4800" dirty="0" err="1" smtClean="0">
                <a:solidFill>
                  <a:srgbClr val="FF0000"/>
                </a:solidFill>
                <a:latin typeface="Arial" panose="020B0604020202020204" pitchFamily="34" charset="0"/>
                <a:cs typeface="Arial" panose="020B0604020202020204" pitchFamily="34" charset="0"/>
              </a:rPr>
              <a:t>và</a:t>
            </a:r>
            <a:r>
              <a:rPr lang="en-US" sz="4800" dirty="0" smtClean="0">
                <a:solidFill>
                  <a:srgbClr val="FF0000"/>
                </a:solidFill>
                <a:latin typeface="Arial" panose="020B0604020202020204" pitchFamily="34" charset="0"/>
                <a:cs typeface="Arial" panose="020B0604020202020204" pitchFamily="34" charset="0"/>
              </a:rPr>
              <a:t> </a:t>
            </a:r>
            <a:r>
              <a:rPr lang="en-US" sz="4800" dirty="0" err="1" smtClean="0">
                <a:solidFill>
                  <a:srgbClr val="FF0000"/>
                </a:solidFill>
                <a:latin typeface="Arial" panose="020B0604020202020204" pitchFamily="34" charset="0"/>
                <a:cs typeface="Arial" panose="020B0604020202020204" pitchFamily="34" charset="0"/>
              </a:rPr>
              <a:t>trả</a:t>
            </a:r>
            <a:r>
              <a:rPr lang="en-US" sz="4800" dirty="0" smtClean="0">
                <a:solidFill>
                  <a:srgbClr val="FF0000"/>
                </a:solidFill>
                <a:latin typeface="Arial" panose="020B0604020202020204" pitchFamily="34" charset="0"/>
                <a:cs typeface="Arial" panose="020B0604020202020204" pitchFamily="34" charset="0"/>
              </a:rPr>
              <a:t> </a:t>
            </a:r>
            <a:r>
              <a:rPr lang="en-US" sz="4800" dirty="0" err="1" smtClean="0">
                <a:solidFill>
                  <a:srgbClr val="FF0000"/>
                </a:solidFill>
                <a:latin typeface="Arial" panose="020B0604020202020204" pitchFamily="34" charset="0"/>
                <a:cs typeface="Arial" panose="020B0604020202020204" pitchFamily="34" charset="0"/>
              </a:rPr>
              <a:t>lời</a:t>
            </a:r>
            <a:r>
              <a:rPr lang="en-US" sz="4800" dirty="0" smtClean="0">
                <a:solidFill>
                  <a:srgbClr val="FF0000"/>
                </a:solidFill>
                <a:latin typeface="Arial" panose="020B0604020202020204" pitchFamily="34" charset="0"/>
                <a:cs typeface="Arial" panose="020B0604020202020204" pitchFamily="34" charset="0"/>
              </a:rPr>
              <a:t> </a:t>
            </a:r>
            <a:r>
              <a:rPr lang="en-US" sz="4800" dirty="0" err="1" smtClean="0">
                <a:solidFill>
                  <a:srgbClr val="FF0000"/>
                </a:solidFill>
                <a:latin typeface="Arial" panose="020B0604020202020204" pitchFamily="34" charset="0"/>
                <a:cs typeface="Arial" panose="020B0604020202020204" pitchFamily="34" charset="0"/>
              </a:rPr>
              <a:t>các</a:t>
            </a:r>
            <a:r>
              <a:rPr lang="en-US" sz="4800" dirty="0" smtClean="0">
                <a:solidFill>
                  <a:srgbClr val="FF0000"/>
                </a:solidFill>
                <a:latin typeface="Arial" panose="020B0604020202020204" pitchFamily="34" charset="0"/>
                <a:cs typeface="Arial" panose="020B0604020202020204" pitchFamily="34" charset="0"/>
              </a:rPr>
              <a:t> </a:t>
            </a:r>
            <a:r>
              <a:rPr lang="en-US" sz="4800" dirty="0" err="1" smtClean="0">
                <a:solidFill>
                  <a:srgbClr val="FF0000"/>
                </a:solidFill>
                <a:latin typeface="Arial" panose="020B0604020202020204" pitchFamily="34" charset="0"/>
                <a:cs typeface="Arial" panose="020B0604020202020204" pitchFamily="34" charset="0"/>
              </a:rPr>
              <a:t>câu</a:t>
            </a:r>
            <a:r>
              <a:rPr lang="en-US" sz="4800" dirty="0" smtClean="0">
                <a:solidFill>
                  <a:srgbClr val="FF0000"/>
                </a:solidFill>
                <a:latin typeface="Arial" panose="020B0604020202020204" pitchFamily="34" charset="0"/>
                <a:cs typeface="Arial" panose="020B0604020202020204" pitchFamily="34" charset="0"/>
              </a:rPr>
              <a:t> </a:t>
            </a:r>
            <a:r>
              <a:rPr lang="en-US" sz="4800" dirty="0" err="1" smtClean="0">
                <a:solidFill>
                  <a:srgbClr val="FF0000"/>
                </a:solidFill>
                <a:latin typeface="Arial" panose="020B0604020202020204" pitchFamily="34" charset="0"/>
                <a:cs typeface="Arial" panose="020B0604020202020204" pitchFamily="34" charset="0"/>
              </a:rPr>
              <a:t>hỏi</a:t>
            </a:r>
            <a:endParaRPr lang="vi-VN" sz="4800" dirty="0" err="1">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 xmlns:a16="http://schemas.microsoft.com/office/drawing/2014/main" id="{43C45D87-F926-4DEB-96BC-EDBDC1956F97}"/>
              </a:ext>
            </a:extLst>
          </p:cNvPr>
          <p:cNvSpPr txBox="1"/>
          <p:nvPr/>
        </p:nvSpPr>
        <p:spPr>
          <a:xfrm>
            <a:off x="304800" y="2985533"/>
            <a:ext cx="11366301" cy="5386090"/>
          </a:xfrm>
          <a:prstGeom prst="rect">
            <a:avLst/>
          </a:prstGeom>
          <a:noFill/>
        </p:spPr>
        <p:txBody>
          <a:bodyPr wrap="square">
            <a:spAutoFit/>
          </a:bodyPr>
          <a:lstStyle/>
          <a:p>
            <a:pPr marL="914400" marR="0" indent="-914400" algn="just">
              <a:lnSpc>
                <a:spcPct val="135000"/>
              </a:lnSpc>
              <a:spcBef>
                <a:spcPts val="600"/>
              </a:spcBef>
              <a:spcAft>
                <a:spcPts val="600"/>
              </a:spcAft>
              <a:buAutoNum type="alphaLcParenR"/>
            </a:pP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mấy</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đoạn</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Hãy</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kể</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tên</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914400" marR="0" indent="-914400" algn="just">
              <a:lnSpc>
                <a:spcPct val="135000"/>
              </a:lnSpc>
              <a:spcBef>
                <a:spcPts val="600"/>
              </a:spcBef>
              <a:spcAft>
                <a:spcPts val="600"/>
              </a:spcAft>
              <a:buAutoNum type="alphaLcParenR"/>
            </a:pP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Kể</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đoạn</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thẳng</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bằng</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effectLst/>
                <a:latin typeface="Arial" panose="020B0604020202020204" pitchFamily="34" charset="0"/>
                <a:ea typeface="Calibri" panose="020F0502020204030204" pitchFamily="34" charset="0"/>
                <a:cs typeface="Arial" panose="020B0604020202020204" pitchFamily="34" charset="0"/>
              </a:rPr>
              <a:t>vẽ</a:t>
            </a:r>
            <a:endParaRPr lang="en-US" sz="4800" b="1" dirty="0" smtClean="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914400" marR="0" indent="-914400" algn="just">
              <a:lnSpc>
                <a:spcPct val="135000"/>
              </a:lnSpc>
              <a:spcBef>
                <a:spcPts val="600"/>
              </a:spcBef>
              <a:spcAft>
                <a:spcPts val="600"/>
              </a:spcAft>
              <a:buAutoNum type="alphaLcParenR"/>
            </a:pP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Nếu</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đoạn</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AB = 6 cm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đoạn</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DC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bằng</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bao</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8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nhiêu</a:t>
            </a:r>
            <a:r>
              <a:rPr lang="en-US" sz="48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800" b="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06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3399" y="1575537"/>
            <a:ext cx="6346345" cy="6796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p:cNvCxnSpPr/>
          <p:nvPr/>
        </p:nvCxnSpPr>
        <p:spPr>
          <a:xfrm>
            <a:off x="14097000" y="2247900"/>
            <a:ext cx="76200" cy="381000"/>
          </a:xfrm>
          <a:prstGeom prst="line">
            <a:avLst/>
          </a:prstGeom>
        </p:spPr>
        <p:style>
          <a:lnRef idx="1">
            <a:schemeClr val="dk1"/>
          </a:lnRef>
          <a:fillRef idx="0">
            <a:schemeClr val="dk1"/>
          </a:fillRef>
          <a:effectRef idx="0">
            <a:schemeClr val="dk1"/>
          </a:effectRef>
          <a:fontRef idx="minor">
            <a:schemeClr val="tx1"/>
          </a:fontRef>
        </p:style>
      </p:cxnSp>
      <p:cxnSp>
        <p:nvCxnSpPr>
          <p:cNvPr id="2048" name="Straight Connector 2047"/>
          <p:cNvCxnSpPr/>
          <p:nvPr/>
        </p:nvCxnSpPr>
        <p:spPr>
          <a:xfrm>
            <a:off x="14235112" y="7200900"/>
            <a:ext cx="166688" cy="381000"/>
          </a:xfrm>
          <a:prstGeom prst="line">
            <a:avLst/>
          </a:prstGeom>
        </p:spPr>
        <p:style>
          <a:lnRef idx="1">
            <a:schemeClr val="dk1"/>
          </a:lnRef>
          <a:fillRef idx="0">
            <a:schemeClr val="dk1"/>
          </a:fillRef>
          <a:effectRef idx="0">
            <a:schemeClr val="dk1"/>
          </a:effectRef>
          <a:fontRef idx="minor">
            <a:schemeClr val="tx1"/>
          </a:fontRef>
        </p:style>
      </p:cxnSp>
      <p:cxnSp>
        <p:nvCxnSpPr>
          <p:cNvPr id="2050" name="Straight Connector 2049"/>
          <p:cNvCxnSpPr/>
          <p:nvPr/>
        </p:nvCxnSpPr>
        <p:spPr>
          <a:xfrm>
            <a:off x="12573000" y="4533900"/>
            <a:ext cx="304800" cy="0"/>
          </a:xfrm>
          <a:prstGeom prst="line">
            <a:avLst/>
          </a:prstGeom>
        </p:spPr>
        <p:style>
          <a:lnRef idx="1">
            <a:schemeClr val="dk1"/>
          </a:lnRef>
          <a:fillRef idx="0">
            <a:schemeClr val="dk1"/>
          </a:fillRef>
          <a:effectRef idx="0">
            <a:schemeClr val="dk1"/>
          </a:effectRef>
          <a:fontRef idx="minor">
            <a:schemeClr val="tx1"/>
          </a:fontRef>
        </p:style>
      </p:cxnSp>
      <p:cxnSp>
        <p:nvCxnSpPr>
          <p:cNvPr id="2052" name="Straight Connector 2051"/>
          <p:cNvCxnSpPr/>
          <p:nvPr/>
        </p:nvCxnSpPr>
        <p:spPr>
          <a:xfrm flipV="1">
            <a:off x="12573000" y="4686300"/>
            <a:ext cx="30480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6" name="Straight Connector 2055"/>
          <p:cNvCxnSpPr/>
          <p:nvPr/>
        </p:nvCxnSpPr>
        <p:spPr>
          <a:xfrm>
            <a:off x="15773400" y="4762500"/>
            <a:ext cx="228600" cy="0"/>
          </a:xfrm>
          <a:prstGeom prst="line">
            <a:avLst/>
          </a:prstGeom>
        </p:spPr>
        <p:style>
          <a:lnRef idx="1">
            <a:schemeClr val="dk1"/>
          </a:lnRef>
          <a:fillRef idx="0">
            <a:schemeClr val="dk1"/>
          </a:fillRef>
          <a:effectRef idx="0">
            <a:schemeClr val="dk1"/>
          </a:effectRef>
          <a:fontRef idx="minor">
            <a:schemeClr val="tx1"/>
          </a:fontRef>
        </p:style>
      </p:cxnSp>
      <p:cxnSp>
        <p:nvCxnSpPr>
          <p:cNvPr id="2058" name="Straight Connector 2057"/>
          <p:cNvCxnSpPr/>
          <p:nvPr/>
        </p:nvCxnSpPr>
        <p:spPr>
          <a:xfrm flipV="1">
            <a:off x="15773400" y="4600763"/>
            <a:ext cx="228600" cy="93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20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9">
                                            <p:txEl>
                                              <p:pRg st="0" end="0"/>
                                            </p:txEl>
                                          </p:spTgt>
                                        </p:tgtEl>
                                        <p:attrNameLst>
                                          <p:attrName>style.visibility</p:attrName>
                                        </p:attrNameLst>
                                      </p:cBhvr>
                                      <p:to>
                                        <p:strVal val="visible"/>
                                      </p:to>
                                    </p:set>
                                    <p:anim calcmode="lin" valueType="num">
                                      <p:cBhvr additive="base">
                                        <p:cTn id="1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9">
                                            <p:txEl>
                                              <p:pRg st="1" end="1"/>
                                            </p:txEl>
                                          </p:spTgt>
                                        </p:tgtEl>
                                        <p:attrNameLst>
                                          <p:attrName>style.visibility</p:attrName>
                                        </p:attrNameLst>
                                      </p:cBhvr>
                                      <p:to>
                                        <p:strVal val="visible"/>
                                      </p:to>
                                    </p:set>
                                    <p:anim calcmode="lin" valueType="num">
                                      <p:cBhvr additive="base">
                                        <p:cTn id="18"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9">
                                            <p:txEl>
                                              <p:pRg st="2" end="2"/>
                                            </p:txEl>
                                          </p:spTgt>
                                        </p:tgtEl>
                                        <p:attrNameLst>
                                          <p:attrName>style.visibility</p:attrName>
                                        </p:attrNameLst>
                                      </p:cBhvr>
                                      <p:to>
                                        <p:strVal val="visible"/>
                                      </p:to>
                                    </p:set>
                                    <p:anim calcmode="lin" valueType="num">
                                      <p:cBhvr additive="base">
                                        <p:cTn id="22"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38146"/>
          <a:stretch>
            <a:fillRect/>
          </a:stretch>
        </p:blipFill>
        <p:spPr>
          <a:xfrm rot="-207452">
            <a:off x="4836025" y="1396307"/>
            <a:ext cx="13187673" cy="5499392"/>
          </a:xfrm>
          <a:prstGeom prst="rect">
            <a:avLst/>
          </a:prstGeom>
        </p:spPr>
      </p:pic>
      <p:sp>
        <p:nvSpPr>
          <p:cNvPr id="3" name="TextBox 3"/>
          <p:cNvSpPr txBox="1"/>
          <p:nvPr/>
        </p:nvSpPr>
        <p:spPr>
          <a:xfrm>
            <a:off x="6936128" y="3024604"/>
            <a:ext cx="7817913" cy="1942263"/>
          </a:xfrm>
          <a:prstGeom prst="rect">
            <a:avLst/>
          </a:prstGeom>
        </p:spPr>
        <p:txBody>
          <a:bodyPr wrap="square" lIns="0" tIns="0" rIns="0" bIns="0" rtlCol="0" anchor="t">
            <a:spAutoFit/>
          </a:bodyPr>
          <a:lstStyle/>
          <a:p>
            <a:pPr marL="0" lvl="0" indent="0" algn="ctr">
              <a:lnSpc>
                <a:spcPct val="150000"/>
              </a:lnSpc>
              <a:spcBef>
                <a:spcPct val="0"/>
              </a:spcBef>
            </a:pPr>
            <a:r>
              <a:rPr lang="en-US" sz="9600" b="1" dirty="0">
                <a:solidFill>
                  <a:srgbClr val="7B211E"/>
                </a:solidFill>
                <a:effectLst>
                  <a:outerShdw blurRad="38100" dist="38100" dir="2700000" algn="tl">
                    <a:srgbClr val="000000">
                      <a:alpha val="43137"/>
                    </a:srgbClr>
                  </a:outerShdw>
                </a:effectLst>
                <a:latin typeface="Arial" panose="020B0604020202020204" pitchFamily="34" charset="0"/>
              </a:rPr>
              <a:t>VẬN DỤNG</a:t>
            </a:r>
            <a:endParaRPr lang="en-US" sz="9600" b="1" u="none" dirty="0">
              <a:solidFill>
                <a:srgbClr val="7B211E"/>
              </a:solidFill>
              <a:effectLst>
                <a:outerShdw blurRad="38100" dist="38100" dir="2700000" algn="tl">
                  <a:srgbClr val="000000">
                    <a:alpha val="43137"/>
                  </a:srgbClr>
                </a:outerShdw>
              </a:effectLst>
              <a:latin typeface="Arial" panose="020B0604020202020204" pitchFamily="34" charset="0"/>
            </a:endParaRP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32235"/>
          <a:stretch>
            <a:fillRect/>
          </a:stretch>
        </p:blipFill>
        <p:spPr>
          <a:xfrm flipH="1">
            <a:off x="959544" y="-433449"/>
            <a:ext cx="3728688" cy="242567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438925">
            <a:off x="15052506" y="2119612"/>
            <a:ext cx="2283141" cy="74721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86205" y="5855290"/>
            <a:ext cx="4849087" cy="465512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909613" y="4060456"/>
            <a:ext cx="1282261" cy="1198914"/>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700000">
            <a:off x="-1208605" y="899286"/>
            <a:ext cx="3268340" cy="3326555"/>
          </a:xfrm>
          <a:prstGeom prst="rect">
            <a:avLst/>
          </a:prstGeom>
        </p:spPr>
      </p:pic>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6000" r="-25000" b="19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5284" y="7303739"/>
            <a:ext cx="3240360" cy="3240360"/>
          </a:xfrm>
          <a:prstGeom prst="rect">
            <a:avLst/>
          </a:prstGeom>
        </p:spPr>
      </p:pic>
      <p:sp>
        <p:nvSpPr>
          <p:cNvPr id="11" name="Rectangle 10"/>
          <p:cNvSpPr/>
          <p:nvPr/>
        </p:nvSpPr>
        <p:spPr>
          <a:xfrm>
            <a:off x="1907196" y="5194951"/>
            <a:ext cx="11989332" cy="4570482"/>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14400" b="1" cap="all">
                <a:ln w="0"/>
                <a:solidFill>
                  <a:srgbClr val="FF0000"/>
                </a:solidFill>
                <a:effectLst>
                  <a:reflection blurRad="12700" stA="50000" endPos="50000" dist="5000" dir="5400000" sy="-100000" rotWithShape="0"/>
                </a:effectLst>
                <a:latin typeface="Calibri"/>
              </a:rPr>
              <a:t>BẢO VỆ </a:t>
            </a:r>
          </a:p>
          <a:p>
            <a:pPr algn="ctr" defTabSz="1371600"/>
            <a:r>
              <a:rPr lang="en-US" sz="14400" b="1" cap="all">
                <a:ln w="0"/>
                <a:solidFill>
                  <a:srgbClr val="FF0000"/>
                </a:solidFill>
                <a:effectLst>
                  <a:reflection blurRad="12700" stA="50000" endPos="50000" dist="5000" dir="5400000" sy="-100000" rotWithShape="0"/>
                </a:effectLst>
                <a:latin typeface="Calibri"/>
              </a:rPr>
              <a:t>KHU PHỐ</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8812" y="7990207"/>
            <a:ext cx="3243683" cy="3243683"/>
          </a:xfrm>
          <a:prstGeom prst="rect">
            <a:avLst/>
          </a:prstGeom>
        </p:spPr>
      </p:pic>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62285" y="-1828800"/>
            <a:ext cx="914400" cy="914400"/>
          </a:xfrm>
          <a:prstGeom prst="rect">
            <a:avLst/>
          </a:prstGeom>
        </p:spPr>
      </p:pic>
      <p:pic>
        <p:nvPicPr>
          <p:cNvPr id="15" name="Picture 14"/>
          <p:cNvPicPr>
            <a:picLocks noChangeAspect="1"/>
          </p:cNvPicPr>
          <p:nvPr/>
        </p:nvPicPr>
        <p:blipFill>
          <a:blip r:embed="rId8">
            <a:extLst>
              <a:ext uri="{BEBA8EAE-BF5A-486C-A8C5-ECC9F3942E4B}">
                <a14:imgProps xmlns:a14="http://schemas.microsoft.com/office/drawing/2010/main">
                  <a14:imgLayer r:embed="rId9">
                    <a14:imgEffect>
                      <a14:backgroundRemoval t="0" b="100000" l="9880" r="100000"/>
                    </a14:imgEffect>
                  </a14:imgLayer>
                </a14:imgProps>
              </a:ext>
              <a:ext uri="{28A0092B-C50C-407E-A947-70E740481C1C}">
                <a14:useLocalDpi xmlns:a14="http://schemas.microsoft.com/office/drawing/2010/main" val="0"/>
              </a:ext>
            </a:extLst>
          </a:blip>
          <a:stretch>
            <a:fillRect/>
          </a:stretch>
        </p:blipFill>
        <p:spPr>
          <a:xfrm>
            <a:off x="10180925" y="4701275"/>
            <a:ext cx="5929313" cy="5557838"/>
          </a:xfrm>
          <a:prstGeom prst="rect">
            <a:avLst/>
          </a:prstGeom>
        </p:spPr>
      </p:pic>
      <p:sp>
        <p:nvSpPr>
          <p:cNvPr id="2" name="TextBox 1"/>
          <p:cNvSpPr txBox="1"/>
          <p:nvPr/>
        </p:nvSpPr>
        <p:spPr>
          <a:xfrm>
            <a:off x="618893" y="585381"/>
            <a:ext cx="16927551" cy="402950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685800">
              <a:lnSpc>
                <a:spcPct val="150000"/>
              </a:lnSpc>
            </a:pPr>
            <a:r>
              <a:rPr lang="en-US" sz="4400" dirty="0">
                <a:solidFill>
                  <a:prstClr val="black"/>
                </a:solidFill>
                <a:latin typeface="Arial" panose="020B0604020202020204" pitchFamily="34" charset="0"/>
                <a:cs typeface="Arial" panose="020B0604020202020204" pitchFamily="34" charset="0"/>
              </a:rPr>
              <a:t>- Để bảo vệ khu phố của mình khỏi các con vi rút, các con hãy tiêu diệt các con vi rút xấu xa bằng cách trả lời các câu hỏi tương ứng.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Mỗi câu trả lời đúng các con sẽ nhận được một phần thưởng</a:t>
            </a:r>
          </a:p>
          <a:p>
            <a:pPr defTabSz="685800">
              <a:lnSpc>
                <a:spcPct val="150000"/>
              </a:lnSpc>
            </a:pPr>
            <a:r>
              <a:rPr lang="en-US" sz="4400" dirty="0">
                <a:solidFill>
                  <a:prstClr val="black"/>
                </a:solidFill>
                <a:latin typeface="Arial" panose="020B0604020202020204" pitchFamily="34" charset="0"/>
                <a:cs typeface="Arial" panose="020B0604020202020204" pitchFamily="34" charset="0"/>
              </a:rPr>
              <a:t>- Nếu trả lời sai các bạn khác có quyền trả lời tiếp.</a:t>
            </a:r>
          </a:p>
        </p:txBody>
      </p:sp>
    </p:spTree>
    <p:extLst>
      <p:ext uri="{BB962C8B-B14F-4D97-AF65-F5344CB8AC3E}">
        <p14:creationId xmlns:p14="http://schemas.microsoft.com/office/powerpoint/2010/main" val="1821184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1"/>
                                        </p:tgtEl>
                                        <p:attrNameLst>
                                          <p:attrName>ppt_x</p:attrName>
                                          <p:attrName>ppt_y</p:attrName>
                                        </p:attrNameLst>
                                      </p:cBhvr>
                                    </p:animMotion>
                                    <p:animRot by="1500000">
                                      <p:cBhvr>
                                        <p:cTn id="7" dur="125" fill="hold">
                                          <p:stCondLst>
                                            <p:cond delay="0"/>
                                          </p:stCondLst>
                                        </p:cTn>
                                        <p:tgtEl>
                                          <p:spTgt spid="11"/>
                                        </p:tgtEl>
                                        <p:attrNameLst>
                                          <p:attrName>r</p:attrName>
                                        </p:attrNameLst>
                                      </p:cBhvr>
                                    </p:animRot>
                                    <p:animRot by="-1500000">
                                      <p:cBhvr>
                                        <p:cTn id="8" dur="125" fill="hold">
                                          <p:stCondLst>
                                            <p:cond delay="125"/>
                                          </p:stCondLst>
                                        </p:cTn>
                                        <p:tgtEl>
                                          <p:spTgt spid="11"/>
                                        </p:tgtEl>
                                        <p:attrNameLst>
                                          <p:attrName>r</p:attrName>
                                        </p:attrNameLst>
                                      </p:cBhvr>
                                    </p:animRot>
                                    <p:animRot by="-1500000">
                                      <p:cBhvr>
                                        <p:cTn id="9" dur="125" fill="hold">
                                          <p:stCondLst>
                                            <p:cond delay="250"/>
                                          </p:stCondLst>
                                        </p:cTn>
                                        <p:tgtEl>
                                          <p:spTgt spid="11"/>
                                        </p:tgtEl>
                                        <p:attrNameLst>
                                          <p:attrName>r</p:attrName>
                                        </p:attrNameLst>
                                      </p:cBhvr>
                                    </p:animRot>
                                    <p:animRot by="1500000">
                                      <p:cBhvr>
                                        <p:cTn id="10" dur="125" fill="hold">
                                          <p:stCondLst>
                                            <p:cond delay="375"/>
                                          </p:stCondLst>
                                        </p:cTn>
                                        <p:tgtEl>
                                          <p:spTgt spid="11"/>
                                        </p:tgtEl>
                                        <p:attrNameLst>
                                          <p:attrName>r</p:attrName>
                                        </p:attrNameLst>
                                      </p:cBhvr>
                                    </p:animRot>
                                  </p:childTnLst>
                                </p:cTn>
                              </p:par>
                              <p:par>
                                <p:cTn id="11" presetID="21" presetClass="emph" presetSubtype="0" repeatCount="indefinite" fill="hold" grpId="1" nodeType="withEffect">
                                  <p:stCondLst>
                                    <p:cond delay="0"/>
                                  </p:stCondLst>
                                  <p:iterate type="lt">
                                    <p:tmPct val="0"/>
                                  </p:iterate>
                                  <p:childTnLst>
                                    <p:animClr clrSpc="hsl" dir="cw">
                                      <p:cBhvr override="childStyle">
                                        <p:cTn id="12" dur="500" fill="hold"/>
                                        <p:tgtEl>
                                          <p:spTgt spid="11"/>
                                        </p:tgtEl>
                                        <p:attrNameLst>
                                          <p:attrName>style.color</p:attrName>
                                        </p:attrNameLst>
                                      </p:cBhvr>
                                      <p:by>
                                        <p:hsl h="7200000" s="0" l="0"/>
                                      </p:by>
                                    </p:animClr>
                                    <p:animClr clrSpc="hsl" dir="cw">
                                      <p:cBhvr>
                                        <p:cTn id="13" dur="500" fill="hold"/>
                                        <p:tgtEl>
                                          <p:spTgt spid="11"/>
                                        </p:tgtEl>
                                        <p:attrNameLst>
                                          <p:attrName>fillcolor</p:attrName>
                                        </p:attrNameLst>
                                      </p:cBhvr>
                                      <p:by>
                                        <p:hsl h="7200000" s="0" l="0"/>
                                      </p:by>
                                    </p:animClr>
                                    <p:animClr clrSpc="hsl" dir="cw">
                                      <p:cBhvr>
                                        <p:cTn id="14" dur="500" fill="hold"/>
                                        <p:tgtEl>
                                          <p:spTgt spid="11"/>
                                        </p:tgtEl>
                                        <p:attrNameLst>
                                          <p:attrName>stroke.color</p:attrName>
                                        </p:attrNameLst>
                                      </p:cBhvr>
                                      <p:by>
                                        <p:hsl h="7200000" s="0" l="0"/>
                                      </p:by>
                                    </p:animClr>
                                    <p:set>
                                      <p:cBhvr>
                                        <p:cTn id="15" dur="500" fill="hold"/>
                                        <p:tgtEl>
                                          <p:spTgt spid="11"/>
                                        </p:tgtEl>
                                        <p:attrNameLst>
                                          <p:attrName>fill.type</p:attrName>
                                        </p:attrNameLst>
                                      </p:cBhvr>
                                      <p:to>
                                        <p:strVal val="solid"/>
                                      </p:to>
                                    </p:set>
                                  </p:childTnLst>
                                </p:cTn>
                              </p:par>
                              <p:par>
                                <p:cTn id="16" presetID="2" presetClass="mediacall" presetSubtype="0" fill="hold" nodeType="withEffect">
                                  <p:stCondLst>
                                    <p:cond delay="0"/>
                                  </p:stCondLst>
                                  <p:childTnLst>
                                    <p:cmd type="call" cmd="togglePause">
                                      <p:cBhvr>
                                        <p:cTn id="17" dur="1" fill="hold"/>
                                        <p:tgtEl>
                                          <p:spTgt spid="14"/>
                                        </p:tgtEl>
                                      </p:cBhvr>
                                    </p:cmd>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660">
                <p:cTn id="25" fill="hold" display="0">
                  <p:stCondLst>
                    <p:cond delay="indefinite"/>
                  </p:stCondLst>
                  <p:endCondLst>
                    <p:cond evt="onStopAudio" delay="0">
                      <p:tgtEl>
                        <p:sldTgt/>
                      </p:tgtEl>
                    </p:cond>
                  </p:endCondLst>
                </p:cTn>
                <p:tgtEl>
                  <p:spTgt spid="14"/>
                </p:tgtEl>
              </p:cMediaNode>
            </p:audio>
          </p:childTnLst>
        </p:cTn>
      </p:par>
    </p:tnLst>
    <p:bldLst>
      <p:bldP spid="11" grpId="0"/>
      <p:bldP spid="11" grpId="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5" name="Picture 4">
            <a:hlinkClick r:id="rId5" action="ppaction://hlinksldjump"/>
          </p:cNvPr>
          <p:cNvPicPr>
            <a:picLocks noChangeAspect="1"/>
          </p:cNvPicPr>
          <p:nvPr/>
        </p:nvPicPr>
        <p:blipFill>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46878" y="1503011"/>
            <a:ext cx="1404156" cy="1339433"/>
          </a:xfrm>
          <a:prstGeom prst="rect">
            <a:avLst/>
          </a:prstGeom>
        </p:spPr>
      </p:pic>
      <p:pic>
        <p:nvPicPr>
          <p:cNvPr id="6" name="Picture 5">
            <a:hlinkClick r:id="rId8" action="ppaction://hlinksldjump"/>
          </p:cNvPr>
          <p:cNvPicPr>
            <a:picLocks noChangeAspect="1"/>
          </p:cNvPicPr>
          <p:nvPr/>
        </p:nvPicPr>
        <p:blipFill>
          <a:blip r:embed="rId9" cstate="print">
            <a:duotone>
              <a:schemeClr val="accent3">
                <a:shade val="45000"/>
                <a:satMod val="135000"/>
              </a:schemeClr>
              <a:prstClr val="white"/>
            </a:duotone>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989374" y="1130759"/>
            <a:ext cx="1190546" cy="1135668"/>
          </a:xfrm>
          <a:prstGeom prst="rect">
            <a:avLst/>
          </a:prstGeom>
        </p:spPr>
      </p:pic>
      <p:pic>
        <p:nvPicPr>
          <p:cNvPr id="7" name="Picture 6">
            <a:hlinkClick r:id="rId11" action="ppaction://hlinksldjump"/>
          </p:cNvPr>
          <p:cNvPicPr>
            <a:picLocks noChangeAspect="1"/>
          </p:cNvPicPr>
          <p:nvPr/>
        </p:nvPicPr>
        <p:blipFill>
          <a:blip r:embed="rId12" cstate="print">
            <a:duotone>
              <a:schemeClr val="accent3">
                <a:shade val="45000"/>
                <a:satMod val="135000"/>
              </a:schemeClr>
              <a:prstClr val="white"/>
            </a:duotone>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33945" y="1553833"/>
            <a:ext cx="1297598" cy="1237787"/>
          </a:xfrm>
          <a:prstGeom prst="rect">
            <a:avLst/>
          </a:prstGeom>
        </p:spPr>
      </p:pic>
      <p:pic>
        <p:nvPicPr>
          <p:cNvPr id="8" name="Picture 7">
            <a:hlinkClick r:id="rId14" action="ppaction://hlinksldjump"/>
          </p:cNvPr>
          <p:cNvPicPr>
            <a:picLocks noChangeAspect="1"/>
          </p:cNvPicPr>
          <p:nvPr/>
        </p:nvPicPr>
        <p:blipFill>
          <a:blip r:embed="rId15" cstate="print">
            <a:duotone>
              <a:schemeClr val="accent3">
                <a:shade val="45000"/>
                <a:satMod val="135000"/>
              </a:schemeClr>
              <a:prstClr val="white"/>
            </a:duotone>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51034" y="5709065"/>
            <a:ext cx="1582452" cy="1509510"/>
          </a:xfrm>
          <a:prstGeom prst="rect">
            <a:avLst/>
          </a:prstGeom>
        </p:spPr>
      </p:pic>
      <p:pic>
        <p:nvPicPr>
          <p:cNvPr id="12" name="Picture 11">
            <a:hlinkClick r:id="rId17" action="ppaction://hlinksldjump"/>
          </p:cNvPr>
          <p:cNvPicPr>
            <a:picLocks noChangeAspect="1"/>
          </p:cNvPicPr>
          <p:nvPr/>
        </p:nvPicPr>
        <p:blipFill>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174748" y="5709065"/>
            <a:ext cx="1512168" cy="1442466"/>
          </a:xfrm>
          <a:prstGeom prst="rect">
            <a:avLst/>
          </a:prstGeom>
        </p:spPr>
      </p:pic>
      <p:pic>
        <p:nvPicPr>
          <p:cNvPr id="13" name="Picture 12">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353576" y="8198000"/>
            <a:ext cx="2640870" cy="2145707"/>
          </a:xfrm>
          <a:prstGeom prst="rect">
            <a:avLst/>
          </a:prstGeom>
        </p:spPr>
      </p:pic>
      <p:sp>
        <p:nvSpPr>
          <p:cNvPr id="17" name="Rectangle 16"/>
          <p:cNvSpPr/>
          <p:nvPr/>
        </p:nvSpPr>
        <p:spPr>
          <a:xfrm>
            <a:off x="2286000" y="-28632"/>
            <a:ext cx="13393488" cy="969496"/>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5400" b="1" cap="all">
                <a:ln w="0"/>
                <a:solidFill>
                  <a:srgbClr val="FF0000"/>
                </a:solidFill>
                <a:effectLst>
                  <a:reflection blurRad="12700" stA="50000" endPos="50000" dist="5000" dir="5400000" sy="-100000" rotWithShape="0"/>
                </a:effectLst>
                <a:latin typeface="Calibri"/>
              </a:rPr>
              <a:t>BẢO VỆ KHU PHỐ</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4722719" y="-1828800"/>
            <a:ext cx="914400" cy="914400"/>
          </a:xfrm>
          <a:prstGeom prst="rect">
            <a:avLst/>
          </a:prstGeom>
        </p:spPr>
      </p:pic>
      <p:sp>
        <p:nvSpPr>
          <p:cNvPr id="2" name="TextBox 1"/>
          <p:cNvSpPr txBox="1"/>
          <p:nvPr/>
        </p:nvSpPr>
        <p:spPr>
          <a:xfrm>
            <a:off x="1277322" y="800100"/>
            <a:ext cx="1008678" cy="1107996"/>
          </a:xfrm>
          <a:prstGeom prst="rect">
            <a:avLst/>
          </a:prstGeom>
          <a:noFill/>
        </p:spPr>
        <p:txBody>
          <a:bodyPr wrap="square" rtlCol="0">
            <a:spAutoFit/>
          </a:bodyPr>
          <a:lstStyle/>
          <a:p>
            <a:r>
              <a:rPr lang="en-US" sz="6600" dirty="0" smtClean="0">
                <a:solidFill>
                  <a:srgbClr val="FF0000"/>
                </a:solidFill>
              </a:rPr>
              <a:t>1</a:t>
            </a:r>
            <a:endParaRPr lang="en-US" sz="6600" dirty="0">
              <a:solidFill>
                <a:srgbClr val="FF0000"/>
              </a:solidFill>
            </a:endParaRPr>
          </a:p>
        </p:txBody>
      </p:sp>
      <p:sp>
        <p:nvSpPr>
          <p:cNvPr id="11" name="TextBox 10"/>
          <p:cNvSpPr txBox="1"/>
          <p:nvPr/>
        </p:nvSpPr>
        <p:spPr>
          <a:xfrm>
            <a:off x="10901834" y="891051"/>
            <a:ext cx="1028998" cy="1146096"/>
          </a:xfrm>
          <a:prstGeom prst="rect">
            <a:avLst/>
          </a:prstGeom>
          <a:noFill/>
        </p:spPr>
        <p:txBody>
          <a:bodyPr wrap="square" rtlCol="0">
            <a:spAutoFit/>
          </a:bodyPr>
          <a:lstStyle/>
          <a:p>
            <a:r>
              <a:rPr lang="en-US" sz="6600" dirty="0" smtClean="0">
                <a:solidFill>
                  <a:srgbClr val="FF0000"/>
                </a:solidFill>
              </a:rPr>
              <a:t>3</a:t>
            </a:r>
            <a:endParaRPr lang="en-US" sz="6600" dirty="0">
              <a:solidFill>
                <a:srgbClr val="FF0000"/>
              </a:solidFill>
            </a:endParaRPr>
          </a:p>
        </p:txBody>
      </p:sp>
      <p:sp>
        <p:nvSpPr>
          <p:cNvPr id="15" name="TextBox 14"/>
          <p:cNvSpPr txBox="1"/>
          <p:nvPr/>
        </p:nvSpPr>
        <p:spPr>
          <a:xfrm>
            <a:off x="15784324" y="949013"/>
            <a:ext cx="1008678" cy="1107996"/>
          </a:xfrm>
          <a:prstGeom prst="rect">
            <a:avLst/>
          </a:prstGeom>
          <a:noFill/>
        </p:spPr>
        <p:txBody>
          <a:bodyPr wrap="square" rtlCol="0">
            <a:spAutoFit/>
          </a:bodyPr>
          <a:lstStyle/>
          <a:p>
            <a:r>
              <a:rPr lang="en-US" sz="6600" dirty="0">
                <a:solidFill>
                  <a:srgbClr val="FF0000"/>
                </a:solidFill>
              </a:rPr>
              <a:t>4</a:t>
            </a:r>
          </a:p>
        </p:txBody>
      </p:sp>
      <p:sp>
        <p:nvSpPr>
          <p:cNvPr id="16" name="TextBox 15"/>
          <p:cNvSpPr txBox="1"/>
          <p:nvPr/>
        </p:nvSpPr>
        <p:spPr>
          <a:xfrm>
            <a:off x="6981412" y="873730"/>
            <a:ext cx="1079798" cy="1115616"/>
          </a:xfrm>
          <a:prstGeom prst="rect">
            <a:avLst/>
          </a:prstGeom>
          <a:noFill/>
        </p:spPr>
        <p:txBody>
          <a:bodyPr wrap="square" rtlCol="0">
            <a:spAutoFit/>
          </a:bodyPr>
          <a:lstStyle/>
          <a:p>
            <a:r>
              <a:rPr lang="en-US" sz="6600" dirty="0">
                <a:solidFill>
                  <a:srgbClr val="FF0000"/>
                </a:solidFill>
              </a:rPr>
              <a:t>2</a:t>
            </a:r>
          </a:p>
        </p:txBody>
      </p:sp>
      <p:sp>
        <p:nvSpPr>
          <p:cNvPr id="18" name="TextBox 17"/>
          <p:cNvSpPr txBox="1"/>
          <p:nvPr/>
        </p:nvSpPr>
        <p:spPr>
          <a:xfrm>
            <a:off x="2086461" y="4838700"/>
            <a:ext cx="1008678" cy="1107996"/>
          </a:xfrm>
          <a:prstGeom prst="rect">
            <a:avLst/>
          </a:prstGeom>
          <a:noFill/>
        </p:spPr>
        <p:txBody>
          <a:bodyPr wrap="square" rtlCol="0">
            <a:spAutoFit/>
          </a:bodyPr>
          <a:lstStyle/>
          <a:p>
            <a:r>
              <a:rPr lang="en-US" sz="6600" dirty="0">
                <a:solidFill>
                  <a:srgbClr val="FF0000"/>
                </a:solidFill>
              </a:rPr>
              <a:t>5</a:t>
            </a:r>
          </a:p>
        </p:txBody>
      </p:sp>
      <p:sp>
        <p:nvSpPr>
          <p:cNvPr id="19" name="TextBox 18"/>
          <p:cNvSpPr txBox="1"/>
          <p:nvPr/>
        </p:nvSpPr>
        <p:spPr>
          <a:xfrm>
            <a:off x="6709041" y="4991100"/>
            <a:ext cx="1008678" cy="1107996"/>
          </a:xfrm>
          <a:prstGeom prst="rect">
            <a:avLst/>
          </a:prstGeom>
          <a:noFill/>
        </p:spPr>
        <p:txBody>
          <a:bodyPr wrap="square" rtlCol="0">
            <a:spAutoFit/>
          </a:bodyPr>
          <a:lstStyle/>
          <a:p>
            <a:r>
              <a:rPr lang="en-US" sz="6600" dirty="0">
                <a:solidFill>
                  <a:srgbClr val="FF0000"/>
                </a:solidFill>
              </a:rPr>
              <a:t>6</a:t>
            </a:r>
          </a:p>
        </p:txBody>
      </p:sp>
      <p:sp>
        <p:nvSpPr>
          <p:cNvPr id="20" name="TextBox 19"/>
          <p:cNvSpPr txBox="1"/>
          <p:nvPr/>
        </p:nvSpPr>
        <p:spPr>
          <a:xfrm>
            <a:off x="11173080" y="4991100"/>
            <a:ext cx="1008678" cy="1107996"/>
          </a:xfrm>
          <a:prstGeom prst="rect">
            <a:avLst/>
          </a:prstGeom>
          <a:noFill/>
        </p:spPr>
        <p:txBody>
          <a:bodyPr wrap="square" rtlCol="0">
            <a:spAutoFit/>
          </a:bodyPr>
          <a:lstStyle/>
          <a:p>
            <a:r>
              <a:rPr lang="en-US" sz="6600" dirty="0">
                <a:solidFill>
                  <a:srgbClr val="FF0000"/>
                </a:solidFill>
              </a:rPr>
              <a:t>7</a:t>
            </a:r>
          </a:p>
        </p:txBody>
      </p:sp>
      <p:sp>
        <p:nvSpPr>
          <p:cNvPr id="21" name="TextBox 20"/>
          <p:cNvSpPr txBox="1"/>
          <p:nvPr/>
        </p:nvSpPr>
        <p:spPr>
          <a:xfrm>
            <a:off x="15637119" y="4991100"/>
            <a:ext cx="1008678" cy="1107996"/>
          </a:xfrm>
          <a:prstGeom prst="rect">
            <a:avLst/>
          </a:prstGeom>
          <a:noFill/>
        </p:spPr>
        <p:txBody>
          <a:bodyPr wrap="square" rtlCol="0">
            <a:spAutoFit/>
          </a:bodyPr>
          <a:lstStyle/>
          <a:p>
            <a:r>
              <a:rPr lang="en-US" sz="6600" dirty="0">
                <a:solidFill>
                  <a:srgbClr val="FF0000"/>
                </a:solidFill>
              </a:rPr>
              <a:t>8</a:t>
            </a:r>
          </a:p>
        </p:txBody>
      </p:sp>
    </p:spTree>
    <p:extLst>
      <p:ext uri="{BB962C8B-B14F-4D97-AF65-F5344CB8AC3E}">
        <p14:creationId xmlns:p14="http://schemas.microsoft.com/office/powerpoint/2010/main" val="240033074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2" presetClass="mediacall" presetSubtype="0" fill="hold" nodeType="withEffect">
                                  <p:stCondLst>
                                    <p:cond delay="0"/>
                                  </p:stCondLst>
                                  <p:childTnLst>
                                    <p:cmd type="call" cmd="togglePause">
                                      <p:cBhvr>
                                        <p:cTn id="23"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8" presetClass="emph" presetSubtype="0" fill="hold" nodeType="clickEffect">
                                  <p:stCondLst>
                                    <p:cond delay="0"/>
                                  </p:stCondLst>
                                  <p:childTnLst>
                                    <p:animRot by="21600000">
                                      <p:cBhvr>
                                        <p:cTn id="28" dur="1000" fill="hold"/>
                                        <p:tgtEl>
                                          <p:spTgt spid="5"/>
                                        </p:tgtEl>
                                        <p:attrNameLst>
                                          <p:attrName>r</p:attrName>
                                        </p:attrNameLst>
                                      </p:cBhvr>
                                    </p:animRot>
                                  </p:childTnLst>
                                </p:cTn>
                              </p:par>
                            </p:childTnLst>
                          </p:cTn>
                        </p:par>
                        <p:par>
                          <p:cTn id="29" fill="hold">
                            <p:stCondLst>
                              <p:cond delay="1000"/>
                            </p:stCondLst>
                            <p:childTnLst>
                              <p:par>
                                <p:cTn id="30" presetID="31" presetClass="exit" presetSubtype="0" fill="hold" nodeType="afterEffect">
                                  <p:stCondLst>
                                    <p:cond delay="0"/>
                                  </p:stCondLst>
                                  <p:childTnLst>
                                    <p:anim calcmode="lin" valueType="num">
                                      <p:cBhvr>
                                        <p:cTn id="31" dur="1000"/>
                                        <p:tgtEl>
                                          <p:spTgt spid="5"/>
                                        </p:tgtEl>
                                        <p:attrNameLst>
                                          <p:attrName>ppt_w</p:attrName>
                                        </p:attrNameLst>
                                      </p:cBhvr>
                                      <p:tavLst>
                                        <p:tav tm="0">
                                          <p:val>
                                            <p:strVal val="ppt_w"/>
                                          </p:val>
                                        </p:tav>
                                        <p:tav tm="100000">
                                          <p:val>
                                            <p:fltVal val="0"/>
                                          </p:val>
                                        </p:tav>
                                      </p:tavLst>
                                    </p:anim>
                                    <p:anim calcmode="lin" valueType="num">
                                      <p:cBhvr>
                                        <p:cTn id="32" dur="1000"/>
                                        <p:tgtEl>
                                          <p:spTgt spid="5"/>
                                        </p:tgtEl>
                                        <p:attrNameLst>
                                          <p:attrName>ppt_h</p:attrName>
                                        </p:attrNameLst>
                                      </p:cBhvr>
                                      <p:tavLst>
                                        <p:tav tm="0">
                                          <p:val>
                                            <p:strVal val="ppt_h"/>
                                          </p:val>
                                        </p:tav>
                                        <p:tav tm="100000">
                                          <p:val>
                                            <p:fltVal val="0"/>
                                          </p:val>
                                        </p:tav>
                                      </p:tavLst>
                                    </p:anim>
                                    <p:anim calcmode="lin" valueType="num">
                                      <p:cBhvr>
                                        <p:cTn id="33" dur="1000"/>
                                        <p:tgtEl>
                                          <p:spTgt spid="5"/>
                                        </p:tgtEl>
                                        <p:attrNameLst>
                                          <p:attrName>style.rotation</p:attrName>
                                        </p:attrNameLst>
                                      </p:cBhvr>
                                      <p:tavLst>
                                        <p:tav tm="0">
                                          <p:val>
                                            <p:fltVal val="0"/>
                                          </p:val>
                                        </p:tav>
                                        <p:tav tm="100000">
                                          <p:val>
                                            <p:fltVal val="90"/>
                                          </p:val>
                                        </p:tav>
                                      </p:tavLst>
                                    </p:anim>
                                    <p:animEffect transition="out" filter="fade">
                                      <p:cBhvr>
                                        <p:cTn id="34" dur="1000"/>
                                        <p:tgtEl>
                                          <p:spTgt spid="5"/>
                                        </p:tgtEl>
                                      </p:cBhvr>
                                    </p:animEffect>
                                    <p:set>
                                      <p:cBhvr>
                                        <p:cTn id="3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8" presetClass="emph" presetSubtype="0" fill="hold" nodeType="clickEffect">
                                  <p:stCondLst>
                                    <p:cond delay="0"/>
                                  </p:stCondLst>
                                  <p:childTnLst>
                                    <p:animRot by="21600000">
                                      <p:cBhvr>
                                        <p:cTn id="40" dur="1000" fill="hold"/>
                                        <p:tgtEl>
                                          <p:spTgt spid="6"/>
                                        </p:tgtEl>
                                        <p:attrNameLst>
                                          <p:attrName>r</p:attrName>
                                        </p:attrNameLst>
                                      </p:cBhvr>
                                    </p:animRot>
                                  </p:childTnLst>
                                </p:cTn>
                              </p:par>
                            </p:childTnLst>
                          </p:cTn>
                        </p:par>
                        <p:par>
                          <p:cTn id="41" fill="hold">
                            <p:stCondLst>
                              <p:cond delay="1000"/>
                            </p:stCondLst>
                            <p:childTnLst>
                              <p:par>
                                <p:cTn id="42" presetID="31" presetClass="exit" presetSubtype="0" fill="hold"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8" restart="whenNotActive" fill="hold" evtFilter="cancelBubble" nodeType="interactiveSeq">
                <p:stCondLst>
                  <p:cond evt="onClick" delay="0">
                    <p:tgtEl>
                      <p:spTgt spid="7"/>
                    </p:tgtEl>
                  </p:cond>
                </p:stCondLst>
                <p:endSync evt="end" delay="0">
                  <p:rtn val="all"/>
                </p:endSync>
                <p:childTnLst>
                  <p:par>
                    <p:cTn id="49" fill="hold">
                      <p:stCondLst>
                        <p:cond delay="0"/>
                      </p:stCondLst>
                      <p:childTnLst>
                        <p:par>
                          <p:cTn id="50" fill="hold">
                            <p:stCondLst>
                              <p:cond delay="0"/>
                            </p:stCondLst>
                            <p:childTnLst>
                              <p:par>
                                <p:cTn id="51" presetID="8" presetClass="emph" presetSubtype="0" fill="hold" nodeType="clickEffect">
                                  <p:stCondLst>
                                    <p:cond delay="0"/>
                                  </p:stCondLst>
                                  <p:childTnLst>
                                    <p:animRot by="21600000">
                                      <p:cBhvr>
                                        <p:cTn id="52" dur="1000" fill="hold"/>
                                        <p:tgtEl>
                                          <p:spTgt spid="7"/>
                                        </p:tgtEl>
                                        <p:attrNameLst>
                                          <p:attrName>r</p:attrName>
                                        </p:attrNameLst>
                                      </p:cBhvr>
                                    </p:animRot>
                                  </p:childTnLst>
                                </p:cTn>
                              </p:par>
                            </p:childTnLst>
                          </p:cTn>
                        </p:par>
                        <p:par>
                          <p:cTn id="53" fill="hold">
                            <p:stCondLst>
                              <p:cond delay="1000"/>
                            </p:stCondLst>
                            <p:childTnLst>
                              <p:par>
                                <p:cTn id="54" presetID="31" presetClass="exit" presetSubtype="0" fill="hold" nodeType="afterEffect">
                                  <p:stCondLst>
                                    <p:cond delay="0"/>
                                  </p:stCondLst>
                                  <p:childTnLst>
                                    <p:anim calcmode="lin" valueType="num">
                                      <p:cBhvr>
                                        <p:cTn id="55" dur="1000"/>
                                        <p:tgtEl>
                                          <p:spTgt spid="7"/>
                                        </p:tgtEl>
                                        <p:attrNameLst>
                                          <p:attrName>ppt_w</p:attrName>
                                        </p:attrNameLst>
                                      </p:cBhvr>
                                      <p:tavLst>
                                        <p:tav tm="0">
                                          <p:val>
                                            <p:strVal val="ppt_w"/>
                                          </p:val>
                                        </p:tav>
                                        <p:tav tm="100000">
                                          <p:val>
                                            <p:fltVal val="0"/>
                                          </p:val>
                                        </p:tav>
                                      </p:tavLst>
                                    </p:anim>
                                    <p:anim calcmode="lin" valueType="num">
                                      <p:cBhvr>
                                        <p:cTn id="56" dur="1000"/>
                                        <p:tgtEl>
                                          <p:spTgt spid="7"/>
                                        </p:tgtEl>
                                        <p:attrNameLst>
                                          <p:attrName>ppt_h</p:attrName>
                                        </p:attrNameLst>
                                      </p:cBhvr>
                                      <p:tavLst>
                                        <p:tav tm="0">
                                          <p:val>
                                            <p:strVal val="ppt_h"/>
                                          </p:val>
                                        </p:tav>
                                        <p:tav tm="100000">
                                          <p:val>
                                            <p:fltVal val="0"/>
                                          </p:val>
                                        </p:tav>
                                      </p:tavLst>
                                    </p:anim>
                                    <p:anim calcmode="lin" valueType="num">
                                      <p:cBhvr>
                                        <p:cTn id="57" dur="1000"/>
                                        <p:tgtEl>
                                          <p:spTgt spid="7"/>
                                        </p:tgtEl>
                                        <p:attrNameLst>
                                          <p:attrName>style.rotation</p:attrName>
                                        </p:attrNameLst>
                                      </p:cBhvr>
                                      <p:tavLst>
                                        <p:tav tm="0">
                                          <p:val>
                                            <p:fltVal val="0"/>
                                          </p:val>
                                        </p:tav>
                                        <p:tav tm="100000">
                                          <p:val>
                                            <p:fltVal val="90"/>
                                          </p:val>
                                        </p:tav>
                                      </p:tavLst>
                                    </p:anim>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 fill="hold"/>
                                        <p:tgtEl>
                                          <p:spTgt spid="8"/>
                                        </p:tgtEl>
                                        <p:attrNameLst>
                                          <p:attrName>r</p:attrName>
                                        </p:attrNameLst>
                                      </p:cBhvr>
                                    </p:animRot>
                                  </p:childTnLst>
                                </p:cTn>
                              </p:par>
                            </p:childTnLst>
                          </p:cTn>
                        </p:par>
                        <p:par>
                          <p:cTn id="65" fill="hold">
                            <p:stCondLst>
                              <p:cond delay="1000"/>
                            </p:stCondLst>
                            <p:childTnLst>
                              <p:par>
                                <p:cTn id="66" presetID="31" presetClass="exit" presetSubtype="0" fill="hold" nodeType="afterEffect">
                                  <p:stCondLst>
                                    <p:cond delay="0"/>
                                  </p:stCondLst>
                                  <p:childTnLst>
                                    <p:anim calcmode="lin" valueType="num">
                                      <p:cBhvr>
                                        <p:cTn id="67" dur="1000"/>
                                        <p:tgtEl>
                                          <p:spTgt spid="8"/>
                                        </p:tgtEl>
                                        <p:attrNameLst>
                                          <p:attrName>ppt_w</p:attrName>
                                        </p:attrNameLst>
                                      </p:cBhvr>
                                      <p:tavLst>
                                        <p:tav tm="0">
                                          <p:val>
                                            <p:strVal val="ppt_w"/>
                                          </p:val>
                                        </p:tav>
                                        <p:tav tm="100000">
                                          <p:val>
                                            <p:fltVal val="0"/>
                                          </p:val>
                                        </p:tav>
                                      </p:tavLst>
                                    </p:anim>
                                    <p:anim calcmode="lin" valueType="num">
                                      <p:cBhvr>
                                        <p:cTn id="68" dur="1000"/>
                                        <p:tgtEl>
                                          <p:spTgt spid="8"/>
                                        </p:tgtEl>
                                        <p:attrNameLst>
                                          <p:attrName>ppt_h</p:attrName>
                                        </p:attrNameLst>
                                      </p:cBhvr>
                                      <p:tavLst>
                                        <p:tav tm="0">
                                          <p:val>
                                            <p:strVal val="ppt_h"/>
                                          </p:val>
                                        </p:tav>
                                        <p:tav tm="100000">
                                          <p:val>
                                            <p:fltVal val="0"/>
                                          </p:val>
                                        </p:tav>
                                      </p:tavLst>
                                    </p:anim>
                                    <p:anim calcmode="lin" valueType="num">
                                      <p:cBhvr>
                                        <p:cTn id="69" dur="1000"/>
                                        <p:tgtEl>
                                          <p:spTgt spid="8"/>
                                        </p:tgtEl>
                                        <p:attrNameLst>
                                          <p:attrName>style.rotation</p:attrName>
                                        </p:attrNameLst>
                                      </p:cBhvr>
                                      <p:tavLst>
                                        <p:tav tm="0">
                                          <p:val>
                                            <p:fltVal val="0"/>
                                          </p:val>
                                        </p:tav>
                                        <p:tav tm="100000">
                                          <p:val>
                                            <p:fltVal val="90"/>
                                          </p:val>
                                        </p:tav>
                                      </p:tavLst>
                                    </p:anim>
                                    <p:animEffect transition="out" filter="fade">
                                      <p:cBhvr>
                                        <p:cTn id="70" dur="1000"/>
                                        <p:tgtEl>
                                          <p:spTgt spid="8"/>
                                        </p:tgtEl>
                                      </p:cBhvr>
                                    </p:animEffect>
                                    <p:set>
                                      <p:cBhvr>
                                        <p:cTn id="7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2"/>
                    </p:tgtEl>
                  </p:cond>
                </p:stCondLst>
                <p:endSync evt="end" delay="0">
                  <p:rtn val="all"/>
                </p:endSync>
                <p:childTnLst>
                  <p:par>
                    <p:cTn id="73" fill="hold">
                      <p:stCondLst>
                        <p:cond delay="0"/>
                      </p:stCondLst>
                      <p:childTnLst>
                        <p:par>
                          <p:cTn id="74" fill="hold">
                            <p:stCondLst>
                              <p:cond delay="0"/>
                            </p:stCondLst>
                            <p:childTnLst>
                              <p:par>
                                <p:cTn id="75" presetID="8" presetClass="emph" presetSubtype="0" fill="hold" nodeType="clickEffect">
                                  <p:stCondLst>
                                    <p:cond delay="0"/>
                                  </p:stCondLst>
                                  <p:childTnLst>
                                    <p:animRot by="21600000">
                                      <p:cBhvr>
                                        <p:cTn id="76" dur="1000" fill="hold"/>
                                        <p:tgtEl>
                                          <p:spTgt spid="12"/>
                                        </p:tgtEl>
                                        <p:attrNameLst>
                                          <p:attrName>r</p:attrName>
                                        </p:attrNameLst>
                                      </p:cBhvr>
                                    </p:animRot>
                                  </p:childTnLst>
                                </p:cTn>
                              </p:par>
                            </p:childTnLst>
                          </p:cTn>
                        </p:par>
                        <p:par>
                          <p:cTn id="77" fill="hold">
                            <p:stCondLst>
                              <p:cond delay="1000"/>
                            </p:stCondLst>
                            <p:childTnLst>
                              <p:par>
                                <p:cTn id="78" presetID="31" presetClass="exit" presetSubtype="0" fill="hold" nodeType="afterEffect">
                                  <p:stCondLst>
                                    <p:cond delay="0"/>
                                  </p:stCondLst>
                                  <p:childTnLst>
                                    <p:anim calcmode="lin" valueType="num">
                                      <p:cBhvr>
                                        <p:cTn id="79" dur="1000"/>
                                        <p:tgtEl>
                                          <p:spTgt spid="12"/>
                                        </p:tgtEl>
                                        <p:attrNameLst>
                                          <p:attrName>ppt_w</p:attrName>
                                        </p:attrNameLst>
                                      </p:cBhvr>
                                      <p:tavLst>
                                        <p:tav tm="0">
                                          <p:val>
                                            <p:strVal val="ppt_w"/>
                                          </p:val>
                                        </p:tav>
                                        <p:tav tm="100000">
                                          <p:val>
                                            <p:fltVal val="0"/>
                                          </p:val>
                                        </p:tav>
                                      </p:tavLst>
                                    </p:anim>
                                    <p:anim calcmode="lin" valueType="num">
                                      <p:cBhvr>
                                        <p:cTn id="80" dur="1000"/>
                                        <p:tgtEl>
                                          <p:spTgt spid="12"/>
                                        </p:tgtEl>
                                        <p:attrNameLst>
                                          <p:attrName>ppt_h</p:attrName>
                                        </p:attrNameLst>
                                      </p:cBhvr>
                                      <p:tavLst>
                                        <p:tav tm="0">
                                          <p:val>
                                            <p:strVal val="ppt_h"/>
                                          </p:val>
                                        </p:tav>
                                        <p:tav tm="100000">
                                          <p:val>
                                            <p:fltVal val="0"/>
                                          </p:val>
                                        </p:tav>
                                      </p:tavLst>
                                    </p:anim>
                                    <p:anim calcmode="lin" valueType="num">
                                      <p:cBhvr>
                                        <p:cTn id="81" dur="1000"/>
                                        <p:tgtEl>
                                          <p:spTgt spid="12"/>
                                        </p:tgtEl>
                                        <p:attrNameLst>
                                          <p:attrName>style.rotation</p:attrName>
                                        </p:attrNameLst>
                                      </p:cBhvr>
                                      <p:tavLst>
                                        <p:tav tm="0">
                                          <p:val>
                                            <p:fltVal val="0"/>
                                          </p:val>
                                        </p:tav>
                                        <p:tav tm="100000">
                                          <p:val>
                                            <p:fltVal val="90"/>
                                          </p:val>
                                        </p:tav>
                                      </p:tavLst>
                                    </p:anim>
                                    <p:animEffect transition="out" filter="fade">
                                      <p:cBhvr>
                                        <p:cTn id="82" dur="1000"/>
                                        <p:tgtEl>
                                          <p:spTgt spid="12"/>
                                        </p:tgtEl>
                                      </p:cBhvr>
                                    </p:animEffect>
                                    <p:set>
                                      <p:cBhvr>
                                        <p:cTn id="83"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5660">
                <p:cTn id="84" fill="hold" display="0">
                  <p:stCondLst>
                    <p:cond delay="indefinite"/>
                  </p:stCondLst>
                  <p:endCondLst>
                    <p:cond evt="onStopAudio" delay="0">
                      <p:tgtEl>
                        <p:sldTgt/>
                      </p:tgtEl>
                    </p:cond>
                  </p:endCondLst>
                </p:cTn>
                <p:tgtEl>
                  <p:spTgt spid="14"/>
                </p:tgtEl>
              </p:cMediaNode>
            </p:audio>
          </p:childTnLst>
        </p:cTn>
      </p:par>
    </p:tnLst>
    <p:bldLst>
      <p:bldP spid="17" grpId="0"/>
      <p:bldP spid="17"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757552" y="279590"/>
            <a:ext cx="12313368" cy="2134453"/>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en-GB" sz="4400" dirty="0">
                <a:latin typeface="Arial" panose="020B0604020202020204" pitchFamily="34" charset="0"/>
                <a:cs typeface="Arial" panose="020B0604020202020204" pitchFamily="34" charset="0"/>
              </a:rPr>
              <a:t>M </a:t>
            </a:r>
            <a:r>
              <a:rPr lang="en-GB" sz="4400" dirty="0" err="1">
                <a:latin typeface="Arial" panose="020B0604020202020204" pitchFamily="34" charset="0"/>
                <a:cs typeface="Arial" panose="020B0604020202020204" pitchFamily="34" charset="0"/>
              </a:rPr>
              <a:t>là</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một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điểm</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bất</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kì</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trên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đoạn</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thẳng</a:t>
            </a:r>
            <a:r>
              <a:rPr lang="en-GB" sz="4400" dirty="0">
                <a:latin typeface="Arial" panose="020B0604020202020204" pitchFamily="34" charset="0"/>
                <a:cs typeface="Arial" panose="020B0604020202020204" pitchFamily="34" charset="0"/>
              </a:rPr>
              <a:t> AB. </a:t>
            </a:r>
            <a:r>
              <a:rPr lang="en-GB" sz="4400" dirty="0" err="1">
                <a:latin typeface="Arial" panose="020B0604020202020204" pitchFamily="34" charset="0"/>
                <a:cs typeface="Arial" panose="020B0604020202020204" pitchFamily="34" charset="0"/>
              </a:rPr>
              <a:t>Câu</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nào</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dưới</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đây</a:t>
            </a:r>
            <a:r>
              <a:rPr lang="en-GB" sz="4400" dirty="0">
                <a:latin typeface="Arial" panose="020B0604020202020204" pitchFamily="34" charset="0"/>
                <a:cs typeface="Arial" panose="020B0604020202020204" pitchFamily="34" charset="0"/>
              </a:rPr>
              <a:t> </a:t>
            </a:r>
            <a:r>
              <a:rPr lang="en-GB" sz="4400" dirty="0" err="1">
                <a:latin typeface="Arial" panose="020B0604020202020204" pitchFamily="34" charset="0"/>
                <a:cs typeface="Arial" panose="020B0604020202020204" pitchFamily="34" charset="0"/>
              </a:rPr>
              <a:t>đúng</a:t>
            </a:r>
            <a:r>
              <a:rPr lang="en-GB" sz="4400" dirty="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6"/>
          <a:stretch>
            <a:fillRect/>
          </a:stretch>
        </p:blipFill>
        <p:spPr>
          <a:xfrm>
            <a:off x="-1808112" y="851874"/>
            <a:ext cx="914400" cy="914400"/>
          </a:xfrm>
          <a:prstGeom prst="rect">
            <a:avLst/>
          </a:prstGeom>
        </p:spPr>
      </p:pic>
      <p:sp>
        <p:nvSpPr>
          <p:cNvPr id="3" name="Snip Diagonal Corner Rectangle 2"/>
          <p:cNvSpPr/>
          <p:nvPr/>
        </p:nvSpPr>
        <p:spPr>
          <a:xfrm>
            <a:off x="2876297" y="2739818"/>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a:p>
            <a:pPr algn="just" defTabSz="1371600">
              <a:lnSpc>
                <a:spcPct val="120000"/>
              </a:lnSpc>
            </a:pPr>
            <a:r>
              <a:rPr lang="en-GB" sz="4000" b="1" dirty="0" smtClean="0">
                <a:latin typeface="Arial" panose="020B0604020202020204" pitchFamily="34" charset="0"/>
                <a:cs typeface="Arial" panose="020B0604020202020204" pitchFamily="34" charset="0"/>
              </a:rPr>
              <a:t>A) </a:t>
            </a:r>
            <a:r>
              <a:rPr lang="en-GB" sz="4000" b="1" dirty="0" err="1" smtClean="0">
                <a:latin typeface="Arial" panose="020B0604020202020204" pitchFamily="34" charset="0"/>
                <a:cs typeface="Arial" panose="020B0604020202020204" pitchFamily="34" charset="0"/>
              </a:rPr>
              <a:t>Điểm</a:t>
            </a:r>
            <a:r>
              <a:rPr lang="en-GB" sz="4000" b="1" dirty="0" smtClean="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M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 </a:t>
            </a:r>
            <a:r>
              <a:rPr lang="en-GB" sz="4000" b="1" dirty="0" err="1">
                <a:latin typeface="Arial" panose="020B0604020202020204" pitchFamily="34" charset="0"/>
                <a:cs typeface="Arial" panose="020B0604020202020204" pitchFamily="34" charset="0"/>
              </a:rPr>
              <a:t>hoặc</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a:p>
            <a:pPr algn="just" defTabSz="1371600">
              <a:lnSpc>
                <a:spcPct val="120000"/>
              </a:lnSpc>
            </a:pPr>
            <a:endParaRPr lang="en-US" sz="4000" b="1" dirty="0">
              <a:solidFill>
                <a:prstClr val="black"/>
              </a:solidFill>
              <a:latin typeface="Arial" panose="020B0604020202020204" pitchFamily="34" charset="0"/>
              <a:cs typeface="Arial" panose="020B0604020202020204" pitchFamily="34" charset="0"/>
            </a:endParaRPr>
          </a:p>
        </p:txBody>
      </p:sp>
      <p:sp>
        <p:nvSpPr>
          <p:cNvPr id="12" name="Snip Diagonal Corner Rectangle 11"/>
          <p:cNvSpPr/>
          <p:nvPr/>
        </p:nvSpPr>
        <p:spPr>
          <a:xfrm>
            <a:off x="2880385" y="4579247"/>
            <a:ext cx="11886859" cy="1479869"/>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smtClean="0">
                <a:latin typeface="Arial" panose="020B0604020202020204" pitchFamily="34" charset="0"/>
                <a:cs typeface="Arial" panose="020B0604020202020204" pitchFamily="34" charset="0"/>
              </a:rPr>
              <a:t>B) </a:t>
            </a:r>
            <a:r>
              <a:rPr lang="en-GB" sz="4000" b="1" dirty="0" err="1" smtClean="0">
                <a:latin typeface="Arial" panose="020B0604020202020204" pitchFamily="34" charset="0"/>
                <a:cs typeface="Arial" panose="020B0604020202020204" pitchFamily="34" charset="0"/>
              </a:rPr>
              <a:t>Điểm</a:t>
            </a:r>
            <a:r>
              <a:rPr lang="en-GB" sz="4000" b="1" dirty="0" smtClean="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8276897" y="10388735"/>
            <a:ext cx="914400" cy="914400"/>
          </a:xfrm>
          <a:prstGeom prst="rect">
            <a:avLst/>
          </a:prstGeom>
        </p:spPr>
      </p:pic>
      <p:sp>
        <p:nvSpPr>
          <p:cNvPr id="14" name="Snip Diagonal Corner Rectangle 13"/>
          <p:cNvSpPr/>
          <p:nvPr/>
        </p:nvSpPr>
        <p:spPr>
          <a:xfrm>
            <a:off x="2878033" y="6340532"/>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smtClean="0">
                <a:latin typeface="Arial" panose="020B0604020202020204" pitchFamily="34" charset="0"/>
                <a:cs typeface="Arial" panose="020B0604020202020204" pitchFamily="34" charset="0"/>
              </a:rPr>
              <a:t>C) </a:t>
            </a:r>
            <a:r>
              <a:rPr lang="en-GB" sz="4000" b="1" dirty="0" err="1" smtClean="0">
                <a:latin typeface="Arial" panose="020B0604020202020204" pitchFamily="34" charset="0"/>
                <a:cs typeface="Arial" panose="020B0604020202020204" pitchFamily="34" charset="0"/>
              </a:rPr>
              <a:t>Điểm</a:t>
            </a:r>
            <a:r>
              <a:rPr lang="en-GB" sz="4000" b="1" dirty="0" smtClean="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nằm</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giữa</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hai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điểm</a:t>
            </a:r>
            <a:r>
              <a:rPr lang="en-GB" sz="4000" b="1" dirty="0">
                <a:latin typeface="Arial" panose="020B0604020202020204" pitchFamily="34" charset="0"/>
                <a:cs typeface="Arial" panose="020B0604020202020204" pitchFamily="34" charset="0"/>
              </a:rPr>
              <a:t> A </a:t>
            </a:r>
            <a:r>
              <a:rPr lang="en-GB" sz="4000" b="1" dirty="0" err="1">
                <a:latin typeface="Arial" panose="020B0604020202020204" pitchFamily="34" charset="0"/>
                <a:cs typeface="Arial" panose="020B0604020202020204" pitchFamily="34" charset="0"/>
              </a:rPr>
              <a:t>và</a:t>
            </a:r>
            <a:r>
              <a:rPr lang="en-GB" sz="4000" b="1" dirty="0">
                <a:latin typeface="Arial" panose="020B0604020202020204" pitchFamily="34" charset="0"/>
                <a:cs typeface="Arial" panose="020B0604020202020204" pitchFamily="34" charset="0"/>
              </a:rPr>
              <a:t> B.</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2876297" y="8002470"/>
            <a:ext cx="11886859" cy="1336882"/>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GB" sz="4000" b="1" dirty="0" smtClean="0">
                <a:latin typeface="Arial" panose="020B0604020202020204" pitchFamily="34" charset="0"/>
                <a:cs typeface="Arial" panose="020B0604020202020204" pitchFamily="34" charset="0"/>
              </a:rPr>
              <a:t>D) </a:t>
            </a:r>
            <a:r>
              <a:rPr lang="en-GB" sz="4000" b="1" dirty="0" err="1" smtClean="0">
                <a:latin typeface="Arial" panose="020B0604020202020204" pitchFamily="34" charset="0"/>
                <a:cs typeface="Arial" panose="020B0604020202020204" pitchFamily="34" charset="0"/>
              </a:rPr>
              <a:t>Điểm</a:t>
            </a:r>
            <a:r>
              <a:rPr lang="en-GB" sz="4000" b="1" dirty="0" smtClean="0">
                <a:latin typeface="Arial" panose="020B0604020202020204" pitchFamily="34" charset="0"/>
                <a:cs typeface="Arial" panose="020B0604020202020204" pitchFamily="34" charset="0"/>
              </a:rPr>
              <a:t> </a:t>
            </a:r>
            <a:r>
              <a:rPr lang="en-GB" sz="4000" b="1" dirty="0">
                <a:latin typeface="Arial" panose="020B0604020202020204" pitchFamily="34" charset="0"/>
                <a:cs typeface="Arial" panose="020B0604020202020204" pitchFamily="34" charset="0"/>
              </a:rPr>
              <a:t>M </a:t>
            </a:r>
            <a:r>
              <a:rPr lang="en-GB" sz="4000" b="1" dirty="0" err="1">
                <a:latin typeface="Arial" panose="020B0604020202020204" pitchFamily="34" charset="0"/>
                <a:cs typeface="Arial" panose="020B0604020202020204" pitchFamily="34" charset="0"/>
              </a:rPr>
              <a:t>phải</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trùng</a:t>
            </a:r>
            <a:r>
              <a:rPr lang="en-GB" sz="4000" b="1" dirty="0">
                <a:latin typeface="Arial" panose="020B0604020202020204" pitchFamily="34" charset="0"/>
                <a:cs typeface="Arial" panose="020B0604020202020204" pitchFamily="34" charset="0"/>
              </a:rPr>
              <a:t> </a:t>
            </a:r>
            <a:r>
              <a:rPr lang="en-GB" sz="4000" b="1" dirty="0" err="1">
                <a:latin typeface="Arial" panose="020B0604020202020204" pitchFamily="34" charset="0"/>
                <a:cs typeface="Arial" panose="020B0604020202020204" pitchFamily="34" charset="0"/>
              </a:rPr>
              <a:t>với</a:t>
            </a:r>
            <a:r>
              <a:rPr lang="en-GB" sz="4000" b="1" dirty="0">
                <a:latin typeface="Arial" panose="020B0604020202020204" pitchFamily="34" charset="0"/>
                <a:cs typeface="Arial" panose="020B0604020202020204" pitchFamily="34" charset="0"/>
              </a:rPr>
              <a:t> A.</a:t>
            </a:r>
            <a:endParaRPr lang="en-US" sz="4000" b="1" dirty="0">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7"/>
          <a:stretch>
            <a:fillRect/>
          </a:stretch>
        </p:blipFill>
        <p:spPr>
          <a:xfrm>
            <a:off x="15070920" y="10766366"/>
            <a:ext cx="914400" cy="914400"/>
          </a:xfrm>
          <a:prstGeom prst="rect">
            <a:avLst/>
          </a:prstGeom>
        </p:spPr>
      </p:pic>
      <p:pic>
        <p:nvPicPr>
          <p:cNvPr id="5" name="Picture 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spTree>
    <p:extLst>
      <p:ext uri="{BB962C8B-B14F-4D97-AF65-F5344CB8AC3E}">
        <p14:creationId xmlns:p14="http://schemas.microsoft.com/office/powerpoint/2010/main" val="194225763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2757552" y="234224"/>
            <a:ext cx="12313368" cy="3499947"/>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dirty="0">
                <a:solidFill>
                  <a:prstClr val="black"/>
                </a:solidFill>
                <a:latin typeface="Arial" panose="020B0604020202020204" pitchFamily="34" charset="0"/>
                <a:cs typeface="Arial" panose="020B0604020202020204" pitchFamily="34" charset="0"/>
              </a:rPr>
              <a:t>Cho hình vẽ sau.</a:t>
            </a:r>
          </a:p>
          <a:p>
            <a:pPr algn="ctr" defTabSz="1371600"/>
            <a:endParaRPr lang="en-US" sz="4400" dirty="0">
              <a:solidFill>
                <a:prstClr val="black"/>
              </a:solidFill>
              <a:latin typeface="Arial" panose="020B0604020202020204" pitchFamily="34" charset="0"/>
              <a:cs typeface="Arial" panose="020B0604020202020204" pitchFamily="34" charset="0"/>
            </a:endParaRPr>
          </a:p>
          <a:p>
            <a:pPr algn="ctr" defTabSz="1371600"/>
            <a:endParaRPr lang="en-US" sz="4400" dirty="0">
              <a:solidFill>
                <a:prstClr val="black"/>
              </a:solidFill>
              <a:latin typeface="Arial" panose="020B0604020202020204" pitchFamily="34" charset="0"/>
              <a:cs typeface="Arial" panose="020B0604020202020204" pitchFamily="34" charset="0"/>
            </a:endParaRPr>
          </a:p>
          <a:p>
            <a:pPr algn="ctr" defTabSz="1371600"/>
            <a:r>
              <a:rPr lang="en-US" sz="4400" dirty="0">
                <a:solidFill>
                  <a:prstClr val="black"/>
                </a:solidFill>
                <a:latin typeface="Arial" panose="020B0604020202020204" pitchFamily="34" charset="0"/>
                <a:cs typeface="Arial" panose="020B0604020202020204" pitchFamily="34" charset="0"/>
              </a:rPr>
              <a:t> Biết ME = 7cm. Số đo của đoạn </a:t>
            </a:r>
            <a:r>
              <a:rPr lang="en-US" sz="4400" dirty="0" err="1">
                <a:solidFill>
                  <a:prstClr val="black"/>
                </a:solidFill>
                <a:latin typeface="Arial" panose="020B0604020202020204" pitchFamily="34" charset="0"/>
                <a:cs typeface="Arial" panose="020B0604020202020204" pitchFamily="34" charset="0"/>
              </a:rPr>
              <a:t>thẳng</a:t>
            </a:r>
            <a:r>
              <a:rPr lang="en-US" sz="4400" dirty="0">
                <a:solidFill>
                  <a:prstClr val="black"/>
                </a:solidFill>
                <a:latin typeface="Arial" panose="020B0604020202020204" pitchFamily="34" charset="0"/>
                <a:cs typeface="Arial" panose="020B0604020202020204" pitchFamily="34" charset="0"/>
              </a:rPr>
              <a:t> </a:t>
            </a:r>
            <a:r>
              <a:rPr lang="en-US" sz="4400" dirty="0" smtClean="0">
                <a:solidFill>
                  <a:prstClr val="black"/>
                </a:solidFill>
                <a:latin typeface="Arial" panose="020B0604020202020204" pitchFamily="34" charset="0"/>
                <a:cs typeface="Arial" panose="020B0604020202020204" pitchFamily="34" charset="0"/>
              </a:rPr>
              <a:t>MF </a:t>
            </a:r>
            <a:r>
              <a:rPr lang="en-US" sz="4400" dirty="0">
                <a:solidFill>
                  <a:prstClr val="black"/>
                </a:solidFill>
                <a:latin typeface="Arial" panose="020B0604020202020204" pitchFamily="34" charset="0"/>
                <a:cs typeface="Arial" panose="020B0604020202020204" pitchFamily="34" charset="0"/>
              </a:rPr>
              <a:t>là</a:t>
            </a: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9468036" y="673910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smtClean="0">
                <a:solidFill>
                  <a:prstClr val="black"/>
                </a:solidFill>
                <a:latin typeface="Arial" panose="020B0604020202020204" pitchFamily="34" charset="0"/>
                <a:cs typeface="Arial" panose="020B0604020202020204" pitchFamily="34" charset="0"/>
              </a:rPr>
              <a:t>D) EF </a:t>
            </a:r>
            <a:r>
              <a:rPr lang="en-US" sz="4400" b="1" dirty="0">
                <a:solidFill>
                  <a:prstClr val="black"/>
                </a:solidFill>
                <a:latin typeface="Arial" panose="020B0604020202020204" pitchFamily="34" charset="0"/>
                <a:cs typeface="Arial" panose="020B0604020202020204" pitchFamily="34" charset="0"/>
              </a:rPr>
              <a:t>= 7</a:t>
            </a:r>
            <a:r>
              <a:rPr lang="en-US" sz="4400" b="1" dirty="0" smtClean="0">
                <a:solidFill>
                  <a:prstClr val="black"/>
                </a:solidFill>
                <a:latin typeface="Arial" panose="020B0604020202020204" pitchFamily="34" charset="0"/>
                <a:cs typeface="Arial" panose="020B0604020202020204" pitchFamily="34" charset="0"/>
              </a:rPr>
              <a:t> </a:t>
            </a:r>
            <a:r>
              <a:rPr lang="en-US" sz="4400" b="1" dirty="0">
                <a:solidFill>
                  <a:prstClr val="black"/>
                </a:solidFill>
                <a:latin typeface="Arial" panose="020B0604020202020204" pitchFamily="34" charset="0"/>
                <a:cs typeface="Arial" panose="020B0604020202020204" pitchFamily="34" charset="0"/>
              </a:rPr>
              <a:t>cm</a:t>
            </a:r>
          </a:p>
        </p:txBody>
      </p:sp>
      <p:sp>
        <p:nvSpPr>
          <p:cNvPr id="12" name="Snip Diagonal Corner Rectangle 11"/>
          <p:cNvSpPr/>
          <p:nvPr/>
        </p:nvSpPr>
        <p:spPr>
          <a:xfrm>
            <a:off x="9520014" y="4146815"/>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B) EF </a:t>
            </a:r>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14 </a:t>
            </a:r>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cm </a:t>
            </a:r>
            <a:endParaRPr lang="en-US" sz="4400" b="1" dirty="0">
              <a:solidFill>
                <a:prstClr val="black"/>
              </a:solidFill>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493487" y="662557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C) EF </a:t>
            </a:r>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 21 cm     </a:t>
            </a:r>
            <a:endParaRPr lang="en-US" sz="4400" b="1" dirty="0">
              <a:solidFill>
                <a:prstClr val="black"/>
              </a:solidFill>
              <a:latin typeface="Arial" panose="020B0604020202020204" pitchFamily="34" charset="0"/>
              <a:cs typeface="Arial" panose="020B0604020202020204" pitchFamily="34" charset="0"/>
            </a:endParaRPr>
          </a:p>
        </p:txBody>
      </p:sp>
      <p:sp>
        <p:nvSpPr>
          <p:cNvPr id="15" name="Snip Diagonal Corner Rectangle 14"/>
          <p:cNvSpPr/>
          <p:nvPr/>
        </p:nvSpPr>
        <p:spPr>
          <a:xfrm>
            <a:off x="3409994" y="4146815"/>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 EF </a:t>
            </a:r>
            <a:r>
              <a:rPr lang="en-US" sz="4400" b="1" dirty="0">
                <a:solidFill>
                  <a:prstClr val="black"/>
                </a:solidFill>
                <a:latin typeface="Arial" panose="020B0604020202020204" pitchFamily="34" charset="0"/>
                <a:ea typeface="Times New Roman" panose="02020603050405020304" pitchFamily="18" charset="0"/>
                <a:cs typeface="Arial" panose="020B0604020202020204" pitchFamily="34" charset="0"/>
              </a:rPr>
              <a:t>= 3,5 cm     </a:t>
            </a:r>
            <a:endParaRPr lang="en-US" sz="4400" b="1" dirty="0">
              <a:solidFill>
                <a:prstClr val="black"/>
              </a:solidFill>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pic>
        <p:nvPicPr>
          <p:cNvPr id="8" name="Picture 7"/>
          <p:cNvPicPr>
            <a:picLocks noChangeAspect="1"/>
          </p:cNvPicPr>
          <p:nvPr/>
        </p:nvPicPr>
        <p:blipFill>
          <a:blip r:embed="rId10"/>
          <a:stretch>
            <a:fillRect/>
          </a:stretch>
        </p:blipFill>
        <p:spPr>
          <a:xfrm>
            <a:off x="5542191" y="973328"/>
            <a:ext cx="6744090" cy="1260705"/>
          </a:xfrm>
          <a:prstGeom prst="rect">
            <a:avLst/>
          </a:prstGeom>
        </p:spPr>
      </p:pic>
    </p:spTree>
    <p:extLst>
      <p:ext uri="{BB962C8B-B14F-4D97-AF65-F5344CB8AC3E}">
        <p14:creationId xmlns:p14="http://schemas.microsoft.com/office/powerpoint/2010/main" val="64564238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1007063" y="711845"/>
            <a:ext cx="15709915" cy="3822055"/>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endParaRPr lang="en-US" sz="4400" dirty="0">
              <a:solidFill>
                <a:prstClr val="black"/>
              </a:solidFill>
              <a:latin typeface="Calibri"/>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3461421" y="70854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685800">
              <a:lnSpc>
                <a:spcPct val="115000"/>
              </a:lnSpc>
              <a:spcAft>
                <a:spcPts val="1500"/>
              </a:spcAft>
            </a:pPr>
            <a:r>
              <a:rPr lang="en-US" sz="4400" b="1" dirty="0" smtClean="0">
                <a:solidFill>
                  <a:prstClr val="black"/>
                </a:solidFill>
                <a:latin typeface="Arial" panose="020B0604020202020204" pitchFamily="34" charset="0"/>
              </a:rPr>
              <a:t>C: 8 </a:t>
            </a:r>
            <a:r>
              <a:rPr lang="en-US" sz="4400" b="1" dirty="0" err="1">
                <a:solidFill>
                  <a:prstClr val="black"/>
                </a:solidFill>
                <a:latin typeface="Arial" panose="020B0604020202020204" pitchFamily="34" charset="0"/>
              </a:rPr>
              <a:t>đoạn</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thẳng</a:t>
            </a:r>
            <a:endParaRPr lang="en-US" sz="4400" b="1" dirty="0">
              <a:solidFill>
                <a:prstClr val="black"/>
              </a:solidFill>
            </a:endParaRPr>
          </a:p>
          <a:p>
            <a:pPr algn="ctr" defTabSz="685800">
              <a:lnSpc>
                <a:spcPct val="115000"/>
              </a:lnSpc>
              <a:spcAft>
                <a:spcPts val="1500"/>
              </a:spcAft>
            </a:pPr>
            <a:r>
              <a:rPr lang="en-US" sz="4400" b="1" dirty="0">
                <a:solidFill>
                  <a:prstClr val="black"/>
                </a:solidFill>
                <a:latin typeface="Arial" panose="020B0604020202020204" pitchFamily="34" charset="0"/>
                <a:ea typeface="Calibri" panose="020F0502020204030204" pitchFamily="34" charset="0"/>
              </a:rPr>
              <a:t>  </a:t>
            </a:r>
          </a:p>
        </p:txBody>
      </p:sp>
      <p:sp>
        <p:nvSpPr>
          <p:cNvPr id="12" name="Snip Diagonal Corner Rectangle 11"/>
          <p:cNvSpPr/>
          <p:nvPr/>
        </p:nvSpPr>
        <p:spPr>
          <a:xfrm>
            <a:off x="9468035" y="4799484"/>
            <a:ext cx="5602886"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smtClean="0">
                <a:solidFill>
                  <a:prstClr val="black"/>
                </a:solidFill>
                <a:latin typeface="Arial" panose="020B0604020202020204" pitchFamily="34" charset="0"/>
              </a:rPr>
              <a:t>B: 4 </a:t>
            </a:r>
            <a:r>
              <a:rPr lang="en-US" sz="4400" b="1" dirty="0" err="1">
                <a:solidFill>
                  <a:prstClr val="black"/>
                </a:solidFill>
                <a:latin typeface="Arial" panose="020B0604020202020204" pitchFamily="34" charset="0"/>
              </a:rPr>
              <a:t>đoạn</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thẳng</a:t>
            </a:r>
            <a:endParaRPr lang="en-US" sz="4400" b="1" dirty="0">
              <a:solidFill>
                <a:prstClr val="black"/>
              </a:solidFill>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461420" y="4799484"/>
            <a:ext cx="5232083"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smtClean="0">
                <a:solidFill>
                  <a:prstClr val="black"/>
                </a:solidFill>
                <a:latin typeface="Arial" panose="020B0604020202020204" pitchFamily="34" charset="0"/>
              </a:rPr>
              <a:t>A: 3 </a:t>
            </a:r>
            <a:r>
              <a:rPr lang="en-US" sz="4400" b="1" dirty="0" err="1" smtClean="0">
                <a:solidFill>
                  <a:prstClr val="black"/>
                </a:solidFill>
                <a:latin typeface="Arial" panose="020B0604020202020204" pitchFamily="34" charset="0"/>
              </a:rPr>
              <a:t>đoạn</a:t>
            </a:r>
            <a:r>
              <a:rPr lang="en-US" sz="4400" b="1" dirty="0" smtClean="0">
                <a:solidFill>
                  <a:prstClr val="black"/>
                </a:solidFill>
                <a:latin typeface="Arial" panose="020B0604020202020204" pitchFamily="34" charset="0"/>
              </a:rPr>
              <a:t> </a:t>
            </a:r>
            <a:r>
              <a:rPr lang="en-US" sz="4400" b="1" dirty="0" err="1" smtClean="0">
                <a:solidFill>
                  <a:prstClr val="black"/>
                </a:solidFill>
                <a:latin typeface="Arial" panose="020B0604020202020204" pitchFamily="34" charset="0"/>
              </a:rPr>
              <a:t>thẳng</a:t>
            </a:r>
            <a:endParaRPr lang="en-US" sz="4400" b="1" dirty="0">
              <a:solidFill>
                <a:prstClr val="black"/>
              </a:solidFill>
              <a:latin typeface="Calibri"/>
            </a:endParaRPr>
          </a:p>
        </p:txBody>
      </p:sp>
      <p:sp>
        <p:nvSpPr>
          <p:cNvPr id="15" name="Snip Diagonal Corner Rectangle 14"/>
          <p:cNvSpPr/>
          <p:nvPr/>
        </p:nvSpPr>
        <p:spPr>
          <a:xfrm>
            <a:off x="9468035" y="700897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US" sz="4400" b="1" dirty="0">
                <a:solidFill>
                  <a:prstClr val="black"/>
                </a:solidFill>
                <a:latin typeface="Arial" panose="020B0604020202020204" pitchFamily="34" charset="0"/>
              </a:rPr>
              <a:t>D</a:t>
            </a:r>
            <a:r>
              <a:rPr lang="en-US" sz="4400" b="1" dirty="0" smtClean="0">
                <a:solidFill>
                  <a:prstClr val="black"/>
                </a:solidFill>
                <a:latin typeface="Arial" panose="020B0604020202020204" pitchFamily="34" charset="0"/>
              </a:rPr>
              <a:t>: </a:t>
            </a:r>
            <a:r>
              <a:rPr lang="en-US" sz="4400" b="1" dirty="0" err="1" smtClean="0">
                <a:solidFill>
                  <a:prstClr val="black"/>
                </a:solidFill>
                <a:latin typeface="Arial" panose="020B0604020202020204" pitchFamily="34" charset="0"/>
              </a:rPr>
              <a:t>Có</a:t>
            </a:r>
            <a:r>
              <a:rPr lang="en-US" sz="4400" b="1" dirty="0" smtClean="0">
                <a:solidFill>
                  <a:prstClr val="black"/>
                </a:solidFill>
                <a:latin typeface="Arial" panose="020B0604020202020204" pitchFamily="34" charset="0"/>
              </a:rPr>
              <a:t> </a:t>
            </a:r>
            <a:r>
              <a:rPr lang="en-US" sz="4400" b="1" dirty="0" err="1" smtClean="0">
                <a:solidFill>
                  <a:prstClr val="black"/>
                </a:solidFill>
                <a:latin typeface="Arial" panose="020B0604020202020204" pitchFamily="34" charset="0"/>
              </a:rPr>
              <a:t>vô</a:t>
            </a:r>
            <a:r>
              <a:rPr lang="en-US" sz="4400" b="1" dirty="0" smtClean="0">
                <a:solidFill>
                  <a:prstClr val="black"/>
                </a:solidFill>
                <a:latin typeface="Arial" panose="020B0604020202020204" pitchFamily="34" charset="0"/>
              </a:rPr>
              <a:t> </a:t>
            </a:r>
            <a:r>
              <a:rPr lang="en-US" sz="4400" b="1" dirty="0" err="1" smtClean="0">
                <a:solidFill>
                  <a:prstClr val="black"/>
                </a:solidFill>
                <a:latin typeface="Arial" panose="020B0604020202020204" pitchFamily="34" charset="0"/>
              </a:rPr>
              <a:t>số</a:t>
            </a:r>
            <a:r>
              <a:rPr lang="en-US" sz="4400" b="1" dirty="0" smtClean="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đoạn</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thẳng</a:t>
            </a:r>
            <a:endParaRPr lang="en-US" sz="4400" b="1" dirty="0">
              <a:solidFill>
                <a:prstClr val="black"/>
              </a:solidFill>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sp>
        <p:nvSpPr>
          <p:cNvPr id="7" name="TextBox 6"/>
          <p:cNvSpPr txBox="1"/>
          <p:nvPr/>
        </p:nvSpPr>
        <p:spPr>
          <a:xfrm>
            <a:off x="1371600" y="1333500"/>
            <a:ext cx="7819697" cy="1938992"/>
          </a:xfrm>
          <a:prstGeom prst="rect">
            <a:avLst/>
          </a:prstGeom>
          <a:noFill/>
        </p:spPr>
        <p:txBody>
          <a:bodyPr wrap="square" rtlCol="0">
            <a:spAutoFit/>
          </a:bodyPr>
          <a:lstStyle/>
          <a:p>
            <a:r>
              <a:rPr lang="en-US" sz="6000" dirty="0" err="1" smtClean="0"/>
              <a:t>Có</a:t>
            </a:r>
            <a:r>
              <a:rPr lang="en-US" sz="6000" dirty="0" smtClean="0"/>
              <a:t> </a:t>
            </a:r>
            <a:r>
              <a:rPr lang="en-US" sz="6000" dirty="0" err="1" smtClean="0"/>
              <a:t>mấy</a:t>
            </a:r>
            <a:r>
              <a:rPr lang="en-US" sz="6000" dirty="0" smtClean="0"/>
              <a:t> </a:t>
            </a:r>
            <a:r>
              <a:rPr lang="en-US" sz="6000" dirty="0" err="1" smtClean="0"/>
              <a:t>đoạn</a:t>
            </a:r>
            <a:r>
              <a:rPr lang="en-US" sz="6000" dirty="0" smtClean="0"/>
              <a:t> </a:t>
            </a:r>
            <a:r>
              <a:rPr lang="en-US" sz="6000" dirty="0" err="1" smtClean="0"/>
              <a:t>thẳng</a:t>
            </a:r>
            <a:r>
              <a:rPr lang="en-US" sz="6000" dirty="0" smtClean="0"/>
              <a:t> </a:t>
            </a:r>
            <a:r>
              <a:rPr lang="en-US" sz="6000" dirty="0" err="1" smtClean="0"/>
              <a:t>trong</a:t>
            </a:r>
            <a:r>
              <a:rPr lang="en-US" sz="6000" dirty="0" smtClean="0"/>
              <a:t> </a:t>
            </a:r>
            <a:r>
              <a:rPr lang="en-US" sz="6000" dirty="0" err="1" smtClean="0"/>
              <a:t>hình</a:t>
            </a:r>
            <a:r>
              <a:rPr lang="en-US" sz="6000" dirty="0" smtClean="0"/>
              <a:t> </a:t>
            </a:r>
            <a:r>
              <a:rPr lang="en-US" sz="6000" dirty="0" err="1" smtClean="0"/>
              <a:t>vẽ</a:t>
            </a:r>
            <a:r>
              <a:rPr lang="en-US" sz="6000" dirty="0" smtClean="0"/>
              <a:t> ?</a:t>
            </a:r>
            <a:endParaRPr lang="en-US" sz="6000" dirty="0"/>
          </a:p>
        </p:txBody>
      </p:sp>
      <p:pic>
        <p:nvPicPr>
          <p:cNvPr id="18" name="Picture 17">
            <a:extLst>
              <a:ext uri="{FF2B5EF4-FFF2-40B4-BE49-F238E27FC236}">
                <a16:creationId xmlns="" xmlns:a16="http://schemas.microsoft.com/office/drawing/2014/main" id="{63D36FBF-8A9B-4FDB-A65C-9781181D2FE2}"/>
              </a:ext>
            </a:extLst>
          </p:cNvPr>
          <p:cNvPicPr>
            <a:picLocks noChangeAspect="1"/>
          </p:cNvPicPr>
          <p:nvPr/>
        </p:nvPicPr>
        <p:blipFill>
          <a:blip r:embed="rId10"/>
          <a:stretch>
            <a:fillRect/>
          </a:stretch>
        </p:blipFill>
        <p:spPr>
          <a:xfrm>
            <a:off x="10134599" y="851874"/>
            <a:ext cx="5378053" cy="3727039"/>
          </a:xfrm>
          <a:prstGeom prst="rect">
            <a:avLst/>
          </a:prstGeom>
        </p:spPr>
      </p:pic>
    </p:spTree>
    <p:extLst>
      <p:ext uri="{BB962C8B-B14F-4D97-AF65-F5344CB8AC3E}">
        <p14:creationId xmlns:p14="http://schemas.microsoft.com/office/powerpoint/2010/main" val="59392651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2992"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175807" y="141891"/>
            <a:ext cx="11834024" cy="3244485"/>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nSpc>
                <a:spcPct val="130000"/>
              </a:lnSpc>
            </a:pPr>
            <a:r>
              <a:rPr lang="vi-VN" sz="4000" b="1" dirty="0">
                <a:latin typeface="Arial" panose="020B0604020202020204" pitchFamily="34" charset="0"/>
                <a:cs typeface="Arial" panose="020B0604020202020204" pitchFamily="34" charset="0"/>
              </a:rPr>
              <a:t>Câu 4: </a:t>
            </a:r>
            <a:r>
              <a:rPr lang="en-GB" sz="4000" dirty="0">
                <a:latin typeface="Arial" panose="020B0604020202020204" pitchFamily="34" charset="0"/>
                <a:cs typeface="Arial" panose="020B0604020202020204" pitchFamily="34" charset="0"/>
              </a:rPr>
              <a:t>Cho G </a:t>
            </a:r>
            <a:r>
              <a:rPr lang="en-GB" sz="4000" dirty="0" err="1">
                <a:latin typeface="Arial" panose="020B0604020202020204" pitchFamily="34" charset="0"/>
                <a:cs typeface="Arial" panose="020B0604020202020204" pitchFamily="34" charset="0"/>
              </a:rPr>
              <a:t>là</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một</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thuộc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HK. </a:t>
            </a:r>
            <a:r>
              <a:rPr lang="en-GB" sz="4000" dirty="0" err="1">
                <a:latin typeface="Arial" panose="020B0604020202020204" pitchFamily="34" charset="0"/>
                <a:cs typeface="Arial" panose="020B0604020202020204" pitchFamily="34" charset="0"/>
              </a:rPr>
              <a:t>Hỏi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ba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G, H, K,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nào</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nằm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giữa</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hai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điểm</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còn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lại</a:t>
            </a:r>
            <a:r>
              <a:rPr lang="en-GB"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3461421" y="3749972"/>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smtClean="0">
                <a:latin typeface="Arial" panose="020B0604020202020204" pitchFamily="34" charset="0"/>
                <a:cs typeface="Arial" panose="020B0604020202020204" pitchFamily="34" charset="0"/>
              </a:rPr>
              <a:t>A) </a:t>
            </a:r>
            <a:r>
              <a:rPr lang="en-GB" sz="4400" b="1" dirty="0" err="1" smtClean="0">
                <a:latin typeface="Arial" panose="020B0604020202020204" pitchFamily="34" charset="0"/>
                <a:cs typeface="Arial" panose="020B0604020202020204" pitchFamily="34" charset="0"/>
              </a:rPr>
              <a:t>Điểm</a:t>
            </a:r>
            <a:r>
              <a:rPr lang="en-GB" sz="4400" b="1" dirty="0" smtClean="0">
                <a:latin typeface="Arial" panose="020B0604020202020204" pitchFamily="34" charset="0"/>
                <a:cs typeface="Arial" panose="020B0604020202020204" pitchFamily="34" charset="0"/>
              </a:rPr>
              <a:t> </a:t>
            </a:r>
            <a:r>
              <a:rPr lang="en-GB" sz="4400" b="1" dirty="0">
                <a:latin typeface="Arial" panose="020B0604020202020204" pitchFamily="34" charset="0"/>
                <a:cs typeface="Arial" panose="020B0604020202020204" pitchFamily="34" charset="0"/>
              </a:rPr>
              <a:t>H                      </a:t>
            </a:r>
            <a:endParaRPr lang="en-US" sz="44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9468036" y="3749972"/>
            <a:ext cx="5602884"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smtClean="0">
                <a:latin typeface="Arial" panose="020B0604020202020204" pitchFamily="34" charset="0"/>
                <a:cs typeface="Arial" panose="020B0604020202020204" pitchFamily="34" charset="0"/>
              </a:rPr>
              <a:t>B) </a:t>
            </a:r>
            <a:r>
              <a:rPr lang="en-GB" sz="4400" b="1" dirty="0" err="1" smtClean="0">
                <a:latin typeface="Arial" panose="020B0604020202020204" pitchFamily="34" charset="0"/>
                <a:cs typeface="Arial" panose="020B0604020202020204" pitchFamily="34" charset="0"/>
              </a:rPr>
              <a:t>Điểm</a:t>
            </a:r>
            <a:r>
              <a:rPr lang="en-GB" sz="4400" b="1" dirty="0" smtClean="0">
                <a:latin typeface="Arial" panose="020B0604020202020204" pitchFamily="34" charset="0"/>
                <a:cs typeface="Arial" panose="020B0604020202020204" pitchFamily="34" charset="0"/>
              </a:rPr>
              <a:t> </a:t>
            </a:r>
            <a:r>
              <a:rPr lang="en-GB" sz="4400" b="1" dirty="0">
                <a:latin typeface="Arial" panose="020B0604020202020204" pitchFamily="34" charset="0"/>
                <a:cs typeface="Arial" panose="020B0604020202020204" pitchFamily="34" charset="0"/>
              </a:rPr>
              <a:t>K                </a:t>
            </a:r>
            <a:endParaRPr lang="en-US" sz="44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sp>
        <p:nvSpPr>
          <p:cNvPr id="15" name="Snip Diagonal Corner Rectangle 14"/>
          <p:cNvSpPr/>
          <p:nvPr/>
        </p:nvSpPr>
        <p:spPr>
          <a:xfrm>
            <a:off x="3461421" y="6480600"/>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400" b="1" dirty="0">
                <a:latin typeface="Arial" panose="020B0604020202020204" pitchFamily="34" charset="0"/>
                <a:cs typeface="Arial" panose="020B0604020202020204" pitchFamily="34" charset="0"/>
              </a:rPr>
              <a:t> </a:t>
            </a:r>
            <a:r>
              <a:rPr lang="en-GB" sz="4400" b="1" dirty="0" smtClean="0">
                <a:latin typeface="Arial" panose="020B0604020202020204" pitchFamily="34" charset="0"/>
                <a:cs typeface="Arial" panose="020B0604020202020204" pitchFamily="34" charset="0"/>
              </a:rPr>
              <a:t>C) </a:t>
            </a:r>
            <a:r>
              <a:rPr lang="en-GB" sz="4400" b="1" dirty="0" err="1" smtClean="0">
                <a:latin typeface="Arial" panose="020B0604020202020204" pitchFamily="34" charset="0"/>
                <a:cs typeface="Arial" panose="020B0604020202020204" pitchFamily="34" charset="0"/>
              </a:rPr>
              <a:t>Điểm</a:t>
            </a:r>
            <a:r>
              <a:rPr lang="en-GB" sz="4400" b="1" dirty="0" smtClean="0">
                <a:latin typeface="Arial" panose="020B0604020202020204" pitchFamily="34" charset="0"/>
                <a:cs typeface="Arial" panose="020B0604020202020204" pitchFamily="34" charset="0"/>
              </a:rPr>
              <a:t> </a:t>
            </a:r>
            <a:r>
              <a:rPr lang="en-GB" sz="4400" b="1" dirty="0">
                <a:latin typeface="Arial" panose="020B0604020202020204" pitchFamily="34" charset="0"/>
                <a:cs typeface="Arial" panose="020B0604020202020204" pitchFamily="34" charset="0"/>
              </a:rPr>
              <a:t>G                 </a:t>
            </a:r>
            <a:endParaRPr lang="en-US" sz="4400" b="1" dirty="0">
              <a:latin typeface="Arial" panose="020B0604020202020204" pitchFamily="34" charset="0"/>
              <a:cs typeface="Arial" panose="020B0604020202020204" pitchFamily="34" charset="0"/>
            </a:endParaRPr>
          </a:p>
        </p:txBody>
      </p:sp>
      <p:sp>
        <p:nvSpPr>
          <p:cNvPr id="18" name="Snip Diagonal Corner Rectangle 17"/>
          <p:cNvSpPr/>
          <p:nvPr/>
        </p:nvSpPr>
        <p:spPr>
          <a:xfrm>
            <a:off x="9468036" y="6566753"/>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400" b="1" dirty="0" smtClean="0">
                <a:latin typeface="Arial" panose="020B0604020202020204" pitchFamily="34" charset="0"/>
                <a:cs typeface="Arial" panose="020B0604020202020204" pitchFamily="34" charset="0"/>
              </a:rPr>
              <a:t>D) </a:t>
            </a:r>
            <a:r>
              <a:rPr lang="en-GB" sz="4400" b="1" dirty="0" err="1" smtClean="0">
                <a:latin typeface="Arial" panose="020B0604020202020204" pitchFamily="34" charset="0"/>
                <a:cs typeface="Arial" panose="020B0604020202020204" pitchFamily="34" charset="0"/>
              </a:rPr>
              <a:t>Không</a:t>
            </a:r>
            <a:r>
              <a:rPr lang="en-GB" sz="4400" b="1" dirty="0" smtClean="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có</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nào</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nằm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giữa</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hai</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điểm</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còn</a:t>
            </a:r>
            <a:r>
              <a:rPr lang="en-GB" sz="4400" b="1" dirty="0">
                <a:latin typeface="Arial" panose="020B0604020202020204" pitchFamily="34" charset="0"/>
                <a:cs typeface="Arial" panose="020B0604020202020204" pitchFamily="34" charset="0"/>
              </a:rPr>
              <a:t> </a:t>
            </a:r>
            <a:r>
              <a:rPr lang="en-GB" sz="4400" b="1" dirty="0" err="1">
                <a:latin typeface="Arial" panose="020B0604020202020204" pitchFamily="34" charset="0"/>
                <a:cs typeface="Arial" panose="020B0604020202020204" pitchFamily="34" charset="0"/>
              </a:rPr>
              <a:t>lại</a:t>
            </a:r>
            <a:endParaRPr lang="en-US" sz="4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46850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mediacall" presetSubtype="0" fill="hold" nodeType="clickEffect">
                                  <p:stCondLst>
                                    <p:cond delay="0"/>
                                  </p:stCondLst>
                                  <p:childTnLst>
                                    <p:cmd type="call" cmd="stop">
                                      <p:cBhvr>
                                        <p:cTn id="17" dur="1" fill="hold"/>
                                        <p:tgtEl>
                                          <p:spTgt spid="6"/>
                                        </p:tgtEl>
                                      </p:cBhvr>
                                    </p:cmd>
                                  </p:childTnLst>
                                </p:cTn>
                              </p:par>
                            </p:childTnLst>
                          </p:cTn>
                        </p:par>
                      </p:childTnLst>
                    </p:cTn>
                  </p:par>
                  <p:par>
                    <p:cTn id="18" fill="hold">
                      <p:stCondLst>
                        <p:cond delay="indefinite"/>
                      </p:stCondLst>
                      <p:childTnLst>
                        <p:par>
                          <p:cTn id="19" fill="hold">
                            <p:stCondLst>
                              <p:cond delay="0"/>
                            </p:stCondLst>
                            <p:childTnLst>
                              <p:par>
                                <p:cTn id="20" presetID="3" presetClass="mediacall" presetSubtype="0" fill="hold" nodeType="clickEffect">
                                  <p:stCondLst>
                                    <p:cond delay="0"/>
                                  </p:stCondLst>
                                  <p:childTnLst>
                                    <p:cmd type="call" cmd="stop">
                                      <p:cBhvr>
                                        <p:cTn id="21" dur="1" fill="hold"/>
                                        <p:tgtEl>
                                          <p:spTgt spid="6"/>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3" presetClass="mediacall" presetSubtype="0" fill="hold" nodeType="clickEffect">
                                  <p:stCondLst>
                                    <p:cond delay="0"/>
                                  </p:stCondLst>
                                  <p:childTnLst>
                                    <p:cmd type="call" cmd="stop">
                                      <p:cBhvr>
                                        <p:cTn id="2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
                                        </p:tgtEl>
                                        <p:attrNameLst>
                                          <p:attrName>fillcolor</p:attrName>
                                        </p:attrNameLst>
                                      </p:cBhvr>
                                      <p:to>
                                        <a:srgbClr val="FF0000"/>
                                      </p:to>
                                    </p:animClr>
                                    <p:set>
                                      <p:cBhvr>
                                        <p:cTn id="36" dur="2000" fill="hold"/>
                                        <p:tgtEl>
                                          <p:spTgt spid="3"/>
                                        </p:tgtEl>
                                        <p:attrNameLst>
                                          <p:attrName>fill.type</p:attrName>
                                        </p:attrNameLst>
                                      </p:cBhvr>
                                      <p:to>
                                        <p:strVal val="solid"/>
                                      </p:to>
                                    </p:set>
                                    <p:set>
                                      <p:cBhvr>
                                        <p:cTn id="37" dur="2000" fill="hold"/>
                                        <p:tgtEl>
                                          <p:spTgt spid="3"/>
                                        </p:tgtEl>
                                        <p:attrNameLst>
                                          <p:attrName>fill.on</p:attrName>
                                        </p:attrNameLst>
                                      </p:cBhvr>
                                      <p:to>
                                        <p:strVal val="true"/>
                                      </p:to>
                                    </p:set>
                                  </p:childTnLst>
                                </p:cTn>
                              </p:par>
                              <p:par>
                                <p:cTn id="38" presetID="2" presetClass="mediacall" presetSubtype="0" fill="hold" nodeType="withEffect">
                                  <p:stCondLst>
                                    <p:cond delay="0"/>
                                  </p:stCondLst>
                                  <p:childTnLst>
                                    <p:cmd type="call" cmd="togglePause">
                                      <p:cBhvr>
                                        <p:cTn id="39" dur="1" fill="hold"/>
                                        <p:tgtEl>
                                          <p:spTgt spid="6"/>
                                        </p:tgtEl>
                                      </p:cBhvr>
                                    </p:cmd>
                                  </p:child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2"/>
                                        </p:tgtEl>
                                        <p:attrNameLst>
                                          <p:attrName>fillcolor</p:attrName>
                                        </p:attrNameLst>
                                      </p:cBhvr>
                                      <p:to>
                                        <a:srgbClr val="A5A5A5"/>
                                      </p:to>
                                    </p:animClr>
                                    <p:set>
                                      <p:cBhvr>
                                        <p:cTn id="45" dur="2000" fill="hold"/>
                                        <p:tgtEl>
                                          <p:spTgt spid="12"/>
                                        </p:tgtEl>
                                        <p:attrNameLst>
                                          <p:attrName>fill.type</p:attrName>
                                        </p:attrNameLst>
                                      </p:cBhvr>
                                      <p:to>
                                        <p:strVal val="solid"/>
                                      </p:to>
                                    </p:set>
                                    <p:set>
                                      <p:cBhvr>
                                        <p:cTn id="46" dur="2000" fill="hold"/>
                                        <p:tgtEl>
                                          <p:spTgt spid="12"/>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3000" fill="hold"/>
                                        <p:tgtEl>
                                          <p:spTgt spid="13"/>
                                        </p:tgtEl>
                                      </p:cBhvr>
                                    </p:cmd>
                                  </p:childTnLst>
                                </p:cTn>
                              </p:par>
                            </p:childTnLst>
                          </p:cTn>
                        </p:par>
                      </p:childTnLst>
                    </p:cTn>
                  </p:par>
                </p:childTnLst>
              </p:cTn>
              <p:nextCondLst>
                <p:cond evt="onClick" delay="0">
                  <p:tgtEl>
                    <p:spTgt spid="12"/>
                  </p:tgtEl>
                </p:cond>
              </p:nextCondLst>
            </p:seq>
            <p:audio>
              <p:cMediaNode vol="80000">
                <p:cTn id="49" fill="hold" display="0">
                  <p:stCondLst>
                    <p:cond delay="indefinite"/>
                  </p:stCondLst>
                  <p:endCondLst>
                    <p:cond evt="onStopAudio" delay="0">
                      <p:tgtEl>
                        <p:sldTgt/>
                      </p:tgtEl>
                    </p:cond>
                  </p:endCondLst>
                </p:cTn>
                <p:tgtEl>
                  <p:spTgt spid="13"/>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7"/>
                </p:tgtEl>
              </p:cMediaNode>
            </p:audio>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5"/>
                                        </p:tgtEl>
                                        <p:attrNameLst>
                                          <p:attrName>fillcolor</p:attrName>
                                        </p:attrNameLst>
                                      </p:cBhvr>
                                      <p:to>
                                        <a:srgbClr val="A5A5A5"/>
                                      </p:to>
                                    </p:animClr>
                                    <p:set>
                                      <p:cBhvr>
                                        <p:cTn id="57" dur="2000" fill="hold"/>
                                        <p:tgtEl>
                                          <p:spTgt spid="15"/>
                                        </p:tgtEl>
                                        <p:attrNameLst>
                                          <p:attrName>fill.type</p:attrName>
                                        </p:attrNameLst>
                                      </p:cBhvr>
                                      <p:to>
                                        <p:strVal val="solid"/>
                                      </p:to>
                                    </p:set>
                                    <p:set>
                                      <p:cBhvr>
                                        <p:cTn id="58"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000" fill="hold"/>
                                        <p:tgtEl>
                                          <p:spTgt spid="18"/>
                                        </p:tgtEl>
                                        <p:attrNameLst>
                                          <p:attrName>fillcolor</p:attrName>
                                        </p:attrNameLst>
                                      </p:cBhvr>
                                      <p:to>
                                        <a:srgbClr val="A5A5A5"/>
                                      </p:to>
                                    </p:animClr>
                                    <p:set>
                                      <p:cBhvr>
                                        <p:cTn id="64" dur="2000" fill="hold"/>
                                        <p:tgtEl>
                                          <p:spTgt spid="18"/>
                                        </p:tgtEl>
                                        <p:attrNameLst>
                                          <p:attrName>fill.type</p:attrName>
                                        </p:attrNameLst>
                                      </p:cBhvr>
                                      <p:to>
                                        <p:strVal val="solid"/>
                                      </p:to>
                                    </p:set>
                                    <p:set>
                                      <p:cBhvr>
                                        <p:cTn id="65"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2" grpId="0" animBg="1"/>
      <p:bldP spid="3"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9000" t="-2000" r="-37000"/>
          </a:stretch>
        </a:blipFill>
        <a:effectLst/>
      </p:bgPr>
    </p:bg>
    <p:spTree>
      <p:nvGrpSpPr>
        <p:cNvPr id="1" name=""/>
        <p:cNvGrpSpPr/>
        <p:nvPr/>
      </p:nvGrpSpPr>
      <p:grpSpPr>
        <a:xfrm>
          <a:off x="0" y="0"/>
          <a:ext cx="0" cy="0"/>
          <a:chOff x="0" y="0"/>
          <a:chExt cx="0" cy="0"/>
        </a:xfrm>
      </p:grpSpPr>
      <p:sp>
        <p:nvSpPr>
          <p:cNvPr id="2" name="Snip Diagonal Corner Rectangle 1"/>
          <p:cNvSpPr/>
          <p:nvPr/>
        </p:nvSpPr>
        <p:spPr>
          <a:xfrm>
            <a:off x="3003207" y="0"/>
            <a:ext cx="12313368" cy="3823224"/>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4000" dirty="0">
              <a:latin typeface="Arial" panose="020B0604020202020204" pitchFamily="34" charset="0"/>
              <a:cs typeface="Arial" panose="020B0604020202020204" pitchFamily="34" charset="0"/>
            </a:endParaRPr>
          </a:p>
          <a:p>
            <a:pPr algn="ctr"/>
            <a:r>
              <a:rPr lang="en-GB" sz="4000" dirty="0" err="1">
                <a:latin typeface="Arial" panose="020B0604020202020204" pitchFamily="34" charset="0"/>
                <a:cs typeface="Arial" panose="020B0604020202020204" pitchFamily="34" charset="0"/>
              </a:rPr>
              <a:t>Kể</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tên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các</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đoạn</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thẳng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có</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trong</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hình</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vẽ</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dưới</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đây</a:t>
            </a:r>
            <a:r>
              <a:rPr lang="en-GB" sz="4000" dirty="0">
                <a:latin typeface="Arial" panose="020B0604020202020204" pitchFamily="34" charset="0"/>
                <a:cs typeface="Arial" panose="020B0604020202020204" pitchFamily="34" charset="0"/>
              </a:rPr>
              <a:t>?</a:t>
            </a: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endParaRPr lang="en-US" sz="4000" dirty="0">
              <a:latin typeface="Arial" panose="020B0604020202020204" pitchFamily="34" charset="0"/>
              <a:cs typeface="Arial" panose="020B0604020202020204" pitchFamily="34" charset="0"/>
            </a:endParaRPr>
          </a:p>
        </p:txBody>
      </p:sp>
      <p:pic>
        <p:nvPicPr>
          <p:cNvPr id="5" name="Picture 4">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9856" y="7843802"/>
            <a:ext cx="3002135" cy="3002135"/>
          </a:xfrm>
          <a:prstGeom prst="rect">
            <a:avLst/>
          </a:prstGeom>
        </p:spPr>
      </p:pic>
      <p:pic>
        <p:nvPicPr>
          <p:cNvPr id="6"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8"/>
          <a:stretch>
            <a:fillRect/>
          </a:stretch>
        </p:blipFill>
        <p:spPr>
          <a:xfrm>
            <a:off x="-1808112" y="851874"/>
            <a:ext cx="914400" cy="914400"/>
          </a:xfrm>
          <a:prstGeom prst="rect">
            <a:avLst/>
          </a:prstGeom>
        </p:spPr>
      </p:pic>
      <p:sp>
        <p:nvSpPr>
          <p:cNvPr id="3" name="Snip Diagonal Corner Rectangle 2"/>
          <p:cNvSpPr/>
          <p:nvPr/>
        </p:nvSpPr>
        <p:spPr>
          <a:xfrm>
            <a:off x="9541852"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smtClean="0">
                <a:latin typeface="Arial" panose="020B0604020202020204" pitchFamily="34" charset="0"/>
                <a:cs typeface="Arial" panose="020B0604020202020204" pitchFamily="34" charset="0"/>
              </a:rPr>
              <a:t>B) MN</a:t>
            </a:r>
            <a:r>
              <a:rPr lang="en-GB" sz="4000" b="1" dirty="0">
                <a:latin typeface="Arial" panose="020B0604020202020204" pitchFamily="34" charset="0"/>
                <a:cs typeface="Arial" panose="020B0604020202020204" pitchFamily="34" charset="0"/>
              </a:rPr>
              <a:t>; MQ; NQ; ML; LP; MP; NP; QL.</a:t>
            </a:r>
            <a:endParaRPr lang="en-US" sz="4000" b="1" dirty="0">
              <a:latin typeface="Arial" panose="020B0604020202020204" pitchFamily="34" charset="0"/>
              <a:cs typeface="Arial" panose="020B0604020202020204" pitchFamily="34" charset="0"/>
            </a:endParaRPr>
          </a:p>
        </p:txBody>
      </p:sp>
      <p:sp>
        <p:nvSpPr>
          <p:cNvPr id="12" name="Snip Diagonal Corner Rectangle 11"/>
          <p:cNvSpPr/>
          <p:nvPr/>
        </p:nvSpPr>
        <p:spPr>
          <a:xfrm>
            <a:off x="3079438"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smtClean="0">
                <a:latin typeface="Arial" panose="020B0604020202020204" pitchFamily="34" charset="0"/>
                <a:cs typeface="Arial" panose="020B0604020202020204" pitchFamily="34" charset="0"/>
              </a:rPr>
              <a:t>C) MN</a:t>
            </a:r>
            <a:r>
              <a:rPr lang="en-GB" sz="4000" b="1" dirty="0">
                <a:latin typeface="Arial" panose="020B0604020202020204" pitchFamily="34" charset="0"/>
                <a:cs typeface="Arial" panose="020B0604020202020204" pitchFamily="34" charset="0"/>
              </a:rPr>
              <a:t>; MQ; NQ; ML; MP; NP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pic>
        <p:nvPicPr>
          <p:cNvPr id="1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8276897" y="10388735"/>
            <a:ext cx="914400" cy="914400"/>
          </a:xfrm>
          <a:prstGeom prst="rect">
            <a:avLst/>
          </a:prstGeom>
        </p:spPr>
      </p:pic>
      <p:sp>
        <p:nvSpPr>
          <p:cNvPr id="14" name="Snip Diagonal Corner Rectangle 13"/>
          <p:cNvSpPr/>
          <p:nvPr/>
        </p:nvSpPr>
        <p:spPr>
          <a:xfrm>
            <a:off x="3003207" y="4471296"/>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4000" b="1" dirty="0" smtClean="0">
                <a:latin typeface="Arial" panose="020B0604020202020204" pitchFamily="34" charset="0"/>
                <a:cs typeface="Arial" panose="020B0604020202020204" pitchFamily="34" charset="0"/>
              </a:rPr>
              <a:t>A) MN</a:t>
            </a:r>
            <a:r>
              <a:rPr lang="en-GB" sz="4000" b="1" dirty="0">
                <a:latin typeface="Arial" panose="020B0604020202020204" pitchFamily="34" charset="0"/>
                <a:cs typeface="Arial" panose="020B0604020202020204" pitchFamily="34" charset="0"/>
              </a:rPr>
              <a:t>; MQ; NQ; ML; LP; MP</a:t>
            </a:r>
            <a:r>
              <a:rPr lang="vi-VN" sz="4000" b="1" dirty="0">
                <a:latin typeface="Arial" panose="020B0604020202020204" pitchFamily="34" charset="0"/>
                <a:cs typeface="Arial" panose="020B0604020202020204" pitchFamily="34" charset="0"/>
              </a:rPr>
              <a:t>.</a:t>
            </a:r>
            <a:endParaRPr lang="en-US" sz="4000" b="1" dirty="0">
              <a:latin typeface="Arial" panose="020B0604020202020204" pitchFamily="34" charset="0"/>
              <a:cs typeface="Arial" panose="020B0604020202020204" pitchFamily="34" charset="0"/>
            </a:endParaRPr>
          </a:p>
        </p:txBody>
      </p:sp>
      <p:sp>
        <p:nvSpPr>
          <p:cNvPr id="15" name="Snip Diagonal Corner Rectangle 14"/>
          <p:cNvSpPr/>
          <p:nvPr/>
        </p:nvSpPr>
        <p:spPr>
          <a:xfrm>
            <a:off x="9541852" y="7063584"/>
            <a:ext cx="5400600" cy="1944216"/>
          </a:xfrm>
          <a:prstGeom prst="snip2Diag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1371600"/>
            <a:r>
              <a:rPr lang="en-GB" sz="4000" b="1" dirty="0" smtClean="0">
                <a:latin typeface="Arial" panose="020B0604020202020204" pitchFamily="34" charset="0"/>
                <a:cs typeface="Arial" panose="020B0604020202020204" pitchFamily="34" charset="0"/>
              </a:rPr>
              <a:t>D) </a:t>
            </a:r>
            <a:r>
              <a:rPr lang="en-GB" sz="4000" b="1" dirty="0">
                <a:latin typeface="Arial" panose="020B0604020202020204" pitchFamily="34" charset="0"/>
                <a:cs typeface="Arial" panose="020B0604020202020204" pitchFamily="34" charset="0"/>
              </a:rPr>
              <a:t>MN; MQ; ML; LP; MP; NP</a:t>
            </a:r>
            <a:r>
              <a:rPr lang="vi-VN" sz="4000" b="1" dirty="0">
                <a:latin typeface="Arial" panose="020B0604020202020204" pitchFamily="34" charset="0"/>
                <a:cs typeface="Arial" panose="020B0604020202020204" pitchFamily="34" charset="0"/>
              </a:rPr>
              <a:t>.</a:t>
            </a:r>
            <a:endParaRPr lang="en-US" sz="4000" b="1" dirty="0">
              <a:solidFill>
                <a:prstClr val="black"/>
              </a:solidFill>
              <a:latin typeface="Arial" panose="020B0604020202020204" pitchFamily="34" charset="0"/>
              <a:cs typeface="Arial" panose="020B0604020202020204" pitchFamily="34" charset="0"/>
            </a:endParaRPr>
          </a:p>
        </p:txBody>
      </p:sp>
      <p:pic>
        <p:nvPicPr>
          <p:cNvPr id="1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1711136" y="10663149"/>
            <a:ext cx="914400" cy="914400"/>
          </a:xfrm>
          <a:prstGeom prst="rect">
            <a:avLst/>
          </a:prstGeom>
        </p:spPr>
      </p:pic>
      <p:pic>
        <p:nvPicPr>
          <p:cNvPr id="1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9"/>
          <a:stretch>
            <a:fillRect/>
          </a:stretch>
        </p:blipFill>
        <p:spPr>
          <a:xfrm>
            <a:off x="15070920" y="10766366"/>
            <a:ext cx="914400" cy="914400"/>
          </a:xfrm>
          <a:prstGeom prst="rect">
            <a:avLst/>
          </a:prstGeom>
        </p:spPr>
      </p:pic>
      <p:pic>
        <p:nvPicPr>
          <p:cNvPr id="18" name="Picture 17">
            <a:extLst>
              <a:ext uri="{FF2B5EF4-FFF2-40B4-BE49-F238E27FC236}">
                <a16:creationId xmlns="" xmlns:a16="http://schemas.microsoft.com/office/drawing/2014/main" id="{63D36FBF-8A9B-4FDB-A65C-9781181D2FE2}"/>
              </a:ext>
            </a:extLst>
          </p:cNvPr>
          <p:cNvPicPr>
            <a:picLocks noChangeAspect="1"/>
          </p:cNvPicPr>
          <p:nvPr/>
        </p:nvPicPr>
        <p:blipFill>
          <a:blip r:embed="rId10"/>
          <a:stretch>
            <a:fillRect/>
          </a:stretch>
        </p:blipFill>
        <p:spPr>
          <a:xfrm>
            <a:off x="7332774" y="971111"/>
            <a:ext cx="4097226" cy="2839414"/>
          </a:xfrm>
          <a:prstGeom prst="rect">
            <a:avLst/>
          </a:prstGeom>
        </p:spPr>
      </p:pic>
    </p:spTree>
    <p:extLst>
      <p:ext uri="{BB962C8B-B14F-4D97-AF65-F5344CB8AC3E}">
        <p14:creationId xmlns:p14="http://schemas.microsoft.com/office/powerpoint/2010/main" val="190624748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mediacall" presetSubtype="0" fill="hold" nodeType="clickEffect">
                                  <p:stCondLst>
                                    <p:cond delay="0"/>
                                  </p:stCondLst>
                                  <p:childTnLst>
                                    <p:cmd type="call" cmd="stop">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3" presetClass="mediacall" presetSubtype="0" fill="hold" nodeType="clickEffect">
                                  <p:stCondLst>
                                    <p:cond delay="0"/>
                                  </p:stCondLst>
                                  <p:childTnLst>
                                    <p:cmd type="call" cmd="stop">
                                      <p:cBhvr>
                                        <p:cTn id="27" dur="1" fill="hold"/>
                                        <p:tgtEl>
                                          <p:spTgt spid="6"/>
                                        </p:tgtEl>
                                      </p:cBhvr>
                                    </p:cmd>
                                  </p:childTnLst>
                                </p:cTn>
                              </p:par>
                            </p:childTnLst>
                          </p:cTn>
                        </p:par>
                      </p:childTnLst>
                    </p:cTn>
                  </p:par>
                  <p:par>
                    <p:cTn id="28" fill="hold">
                      <p:stCondLst>
                        <p:cond delay="indefinite"/>
                      </p:stCondLst>
                      <p:childTnLst>
                        <p:par>
                          <p:cTn id="29" fill="hold">
                            <p:stCondLst>
                              <p:cond delay="0"/>
                            </p:stCondLst>
                            <p:childTnLst>
                              <p:par>
                                <p:cTn id="30" presetID="3" presetClass="mediacall" presetSubtype="0" fill="hold" nodeType="clickEffect">
                                  <p:stCondLst>
                                    <p:cond delay="0"/>
                                  </p:stCondLst>
                                  <p:childTnLst>
                                    <p:cmd type="call" cmd="stop">
                                      <p:cBhvr>
                                        <p:cTn id="3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3"/>
                                        </p:tgtEl>
                                        <p:attrNameLst>
                                          <p:attrName>fillcolor</p:attrName>
                                        </p:attrNameLst>
                                      </p:cBhvr>
                                      <p:to>
                                        <a:srgbClr val="FF0000"/>
                                      </p:to>
                                    </p:animClr>
                                    <p:set>
                                      <p:cBhvr>
                                        <p:cTn id="38" dur="2000" fill="hold"/>
                                        <p:tgtEl>
                                          <p:spTgt spid="3"/>
                                        </p:tgtEl>
                                        <p:attrNameLst>
                                          <p:attrName>fill.type</p:attrName>
                                        </p:attrNameLst>
                                      </p:cBhvr>
                                      <p:to>
                                        <p:strVal val="solid"/>
                                      </p:to>
                                    </p:set>
                                    <p:set>
                                      <p:cBhvr>
                                        <p:cTn id="39" dur="2000" fill="hold"/>
                                        <p:tgtEl>
                                          <p:spTgt spid="3"/>
                                        </p:tgtEl>
                                        <p:attrNameLst>
                                          <p:attrName>fill.on</p:attrName>
                                        </p:attrNameLst>
                                      </p:cBhvr>
                                      <p:to>
                                        <p:strVal val="true"/>
                                      </p:to>
                                    </p:set>
                                  </p:childTnLst>
                                </p:cTn>
                              </p:par>
                              <p:par>
                                <p:cTn id="40" presetID="2" presetClass="mediacall" presetSubtype="0" fill="hold" nodeType="withEffect">
                                  <p:stCondLst>
                                    <p:cond delay="0"/>
                                  </p:stCondLst>
                                  <p:childTnLst>
                                    <p:cmd type="call" cmd="togglePause">
                                      <p:cBhvr>
                                        <p:cTn id="41" dur="1" fill="hold"/>
                                        <p:tgtEl>
                                          <p:spTgt spid="6"/>
                                        </p:tgtEl>
                                      </p:cBhvr>
                                    </p:cmd>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2"/>
                                        </p:tgtEl>
                                        <p:attrNameLst>
                                          <p:attrName>fillcolor</p:attrName>
                                        </p:attrNameLst>
                                      </p:cBhvr>
                                      <p:to>
                                        <a:srgbClr val="A5A5A5"/>
                                      </p:to>
                                    </p:animClr>
                                    <p:set>
                                      <p:cBhvr>
                                        <p:cTn id="47" dur="2000" fill="hold"/>
                                        <p:tgtEl>
                                          <p:spTgt spid="12"/>
                                        </p:tgtEl>
                                        <p:attrNameLst>
                                          <p:attrName>fill.type</p:attrName>
                                        </p:attrNameLst>
                                      </p:cBhvr>
                                      <p:to>
                                        <p:strVal val="solid"/>
                                      </p:to>
                                    </p:set>
                                    <p:set>
                                      <p:cBhvr>
                                        <p:cTn id="48" dur="2000" fill="hold"/>
                                        <p:tgtEl>
                                          <p:spTgt spid="12"/>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2992" fill="hold"/>
                                        <p:tgtEl>
                                          <p:spTgt spid="13"/>
                                        </p:tgtEl>
                                      </p:cBhvr>
                                    </p:cmd>
                                  </p:childTnLst>
                                </p:cTn>
                              </p:par>
                            </p:childTnLst>
                          </p:cTn>
                        </p:par>
                      </p:childTnLst>
                    </p:cTn>
                  </p:par>
                </p:childTnLst>
              </p:cTn>
              <p:nextCondLst>
                <p:cond evt="onClick" delay="0">
                  <p:tgtEl>
                    <p:spTgt spid="12"/>
                  </p:tgtEl>
                </p:cond>
              </p:nextCondLst>
            </p:seq>
            <p:audio>
              <p:cMediaNode vol="80000">
                <p:cTn id="51" fill="hold" display="0">
                  <p:stCondLst>
                    <p:cond delay="indefinite"/>
                  </p:stCondLst>
                  <p:endCondLst>
                    <p:cond evt="onStopAudio" delay="0">
                      <p:tgtEl>
                        <p:sldTgt/>
                      </p:tgtEl>
                    </p:cond>
                  </p:endCondLst>
                </p:cTn>
                <p:tgtEl>
                  <p:spTgt spid="13"/>
                </p:tgtEl>
              </p:cMediaNode>
            </p:audio>
            <p:seq concurrent="1" nextAc="seek">
              <p:cTn id="52" restart="whenNotActive" fill="hold" evtFilter="cancelBubble" nodeType="interactiveSeq">
                <p:stCondLst>
                  <p:cond evt="onClick" delay="0">
                    <p:tgtEl>
                      <p:spTgt spid="14"/>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14"/>
                                        </p:tgtEl>
                                        <p:attrNameLst>
                                          <p:attrName>fillcolor</p:attrName>
                                        </p:attrNameLst>
                                      </p:cBhvr>
                                      <p:to>
                                        <a:srgbClr val="A5A5A5"/>
                                      </p:to>
                                    </p:animClr>
                                    <p:set>
                                      <p:cBhvr>
                                        <p:cTn id="57" dur="2000" fill="hold"/>
                                        <p:tgtEl>
                                          <p:spTgt spid="14"/>
                                        </p:tgtEl>
                                        <p:attrNameLst>
                                          <p:attrName>fill.type</p:attrName>
                                        </p:attrNameLst>
                                      </p:cBhvr>
                                      <p:to>
                                        <p:strVal val="solid"/>
                                      </p:to>
                                    </p:set>
                                    <p:set>
                                      <p:cBhvr>
                                        <p:cTn id="58" dur="2000" fill="hold"/>
                                        <p:tgtEl>
                                          <p:spTgt spid="14"/>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3000" fill="hold"/>
                                        <p:tgtEl>
                                          <p:spTgt spid="16"/>
                                        </p:tgtEl>
                                      </p:cBhvr>
                                    </p:cmd>
                                  </p:childTnLst>
                                </p:cTn>
                              </p:par>
                            </p:childTnLst>
                          </p:cTn>
                        </p:par>
                      </p:childTnLst>
                    </p:cTn>
                  </p:par>
                </p:childTnLst>
              </p:cTn>
              <p:nextCondLst>
                <p:cond evt="onClick" delay="0">
                  <p:tgtEl>
                    <p:spTgt spid="14"/>
                  </p:tgtEl>
                </p:cond>
              </p:nextCondLst>
            </p:seq>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clickEffect">
                                  <p:stCondLst>
                                    <p:cond delay="0"/>
                                  </p:stCondLst>
                                  <p:childTnLst>
                                    <p:animClr clrSpc="rgb" dir="cw">
                                      <p:cBhvr>
                                        <p:cTn id="65" dur="2000" fill="hold"/>
                                        <p:tgtEl>
                                          <p:spTgt spid="15"/>
                                        </p:tgtEl>
                                        <p:attrNameLst>
                                          <p:attrName>fillcolor</p:attrName>
                                        </p:attrNameLst>
                                      </p:cBhvr>
                                      <p:to>
                                        <a:srgbClr val="A5A5A5"/>
                                      </p:to>
                                    </p:animClr>
                                    <p:set>
                                      <p:cBhvr>
                                        <p:cTn id="66" dur="2000" fill="hold"/>
                                        <p:tgtEl>
                                          <p:spTgt spid="15"/>
                                        </p:tgtEl>
                                        <p:attrNameLst>
                                          <p:attrName>fill.type</p:attrName>
                                        </p:attrNameLst>
                                      </p:cBhvr>
                                      <p:to>
                                        <p:strVal val="solid"/>
                                      </p:to>
                                    </p:set>
                                    <p:set>
                                      <p:cBhvr>
                                        <p:cTn id="67" dur="2000" fill="hold"/>
                                        <p:tgtEl>
                                          <p:spTgt spid="15"/>
                                        </p:tgtEl>
                                        <p:attrNameLst>
                                          <p:attrName>fill.on</p:attrName>
                                        </p:attrNameLst>
                                      </p:cBhvr>
                                      <p:to>
                                        <p:strVal val="true"/>
                                      </p:to>
                                    </p:set>
                                  </p:childTnLst>
                                </p:cTn>
                              </p:par>
                              <p:par>
                                <p:cTn id="68" presetID="1" presetClass="mediacall" presetSubtype="0" fill="hold" nodeType="withEffect">
                                  <p:stCondLst>
                                    <p:cond delay="0"/>
                                  </p:stCondLst>
                                  <p:childTnLst>
                                    <p:cmd type="call" cmd="playFrom(0.0)">
                                      <p:cBhvr>
                                        <p:cTn id="69" dur="300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childTnLst>
        </p:cTn>
      </p:par>
    </p:tnLst>
    <p:bldLst>
      <p:bldP spid="2" grpId="0" animBg="1"/>
      <p:bldP spid="3" grpId="0" animBg="1"/>
      <p:bldP spid="12"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1000" r="-54000"/>
          </a:stretch>
        </a:blipFill>
        <a:effectLst/>
      </p:bgPr>
    </p:bg>
    <p:spTree>
      <p:nvGrpSpPr>
        <p:cNvPr id="1" name=""/>
        <p:cNvGrpSpPr/>
        <p:nvPr/>
      </p:nvGrpSpPr>
      <p:grpSpPr>
        <a:xfrm>
          <a:off x="0" y="0"/>
          <a:ext cx="0" cy="0"/>
          <a:chOff x="0" y="0"/>
          <a:chExt cx="0" cy="0"/>
        </a:xfrm>
      </p:grpSpPr>
      <p:pic>
        <p:nvPicPr>
          <p:cNvPr id="13" name="Picture 1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53576" y="8198000"/>
            <a:ext cx="2640870" cy="2145707"/>
          </a:xfrm>
          <a:prstGeom prst="rect">
            <a:avLst/>
          </a:prstGeom>
        </p:spPr>
      </p:pic>
      <p:sp>
        <p:nvSpPr>
          <p:cNvPr id="17" name="Rectangle 16"/>
          <p:cNvSpPr/>
          <p:nvPr/>
        </p:nvSpPr>
        <p:spPr>
          <a:xfrm>
            <a:off x="2286000" y="-28632"/>
            <a:ext cx="13393488" cy="969496"/>
          </a:xfrm>
          <a:prstGeom prst="rect">
            <a:avLst/>
          </a:prstGeom>
          <a:noFill/>
        </p:spPr>
        <p:txBody>
          <a:bodyPr wrap="square" lIns="137160" tIns="68580" rIns="137160" bIns="6858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1371600"/>
            <a:r>
              <a:rPr lang="en-US" sz="5400" b="1" cap="all">
                <a:ln w="0"/>
                <a:solidFill>
                  <a:srgbClr val="FF0000"/>
                </a:solidFill>
                <a:effectLst>
                  <a:reflection blurRad="12700" stA="50000" endPos="50000" dist="5000" dir="5400000" sy="-100000" rotWithShape="0"/>
                </a:effectLst>
                <a:latin typeface="Calibri"/>
              </a:rPr>
              <a:t>BẢO VỆ KHU PHỐ</a:t>
            </a:r>
          </a:p>
        </p:txBody>
      </p:sp>
      <p:sp>
        <p:nvSpPr>
          <p:cNvPr id="2" name="Cloud Callout 1"/>
          <p:cNvSpPr/>
          <p:nvPr/>
        </p:nvSpPr>
        <p:spPr>
          <a:xfrm>
            <a:off x="3635390" y="3790103"/>
            <a:ext cx="9619562" cy="3024336"/>
          </a:xfrm>
          <a:prstGeom prst="cloudCallout">
            <a:avLst>
              <a:gd name="adj1" fmla="val 43909"/>
              <a:gd name="adj2" fmla="val 99436"/>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b="1">
                <a:solidFill>
                  <a:prstClr val="black"/>
                </a:solidFill>
                <a:latin typeface="Calibri"/>
              </a:rPr>
              <a:t>Yeah!!!</a:t>
            </a:r>
          </a:p>
          <a:p>
            <a:pPr algn="ctr" defTabSz="1371600"/>
            <a:r>
              <a:rPr lang="en-US" sz="4800" b="1">
                <a:solidFill>
                  <a:prstClr val="black"/>
                </a:solidFill>
                <a:latin typeface="Calibri"/>
              </a:rPr>
              <a:t>Cảm ơn các bạn!!! </a:t>
            </a:r>
          </a:p>
        </p:txBody>
      </p:sp>
      <p:pic>
        <p:nvPicPr>
          <p:cNvPr id="14" name="bensound-jazzyfrench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722719" y="-1828800"/>
            <a:ext cx="914400" cy="914400"/>
          </a:xfrm>
          <a:prstGeom prst="rect">
            <a:avLst/>
          </a:prstGeom>
        </p:spPr>
      </p:pic>
      <p:sp>
        <p:nvSpPr>
          <p:cNvPr id="6" name="TextBox 5"/>
          <p:cNvSpPr txBox="1"/>
          <p:nvPr/>
        </p:nvSpPr>
        <p:spPr>
          <a:xfrm>
            <a:off x="1277322" y="800100"/>
            <a:ext cx="1008678" cy="1107996"/>
          </a:xfrm>
          <a:prstGeom prst="rect">
            <a:avLst/>
          </a:prstGeom>
          <a:noFill/>
        </p:spPr>
        <p:txBody>
          <a:bodyPr wrap="square" rtlCol="0">
            <a:spAutoFit/>
          </a:bodyPr>
          <a:lstStyle/>
          <a:p>
            <a:r>
              <a:rPr lang="en-US" sz="6600" dirty="0" smtClean="0">
                <a:solidFill>
                  <a:srgbClr val="FF0000"/>
                </a:solidFill>
              </a:rPr>
              <a:t>1</a:t>
            </a:r>
            <a:endParaRPr lang="en-US" sz="6600" dirty="0">
              <a:solidFill>
                <a:srgbClr val="FF0000"/>
              </a:solidFill>
            </a:endParaRPr>
          </a:p>
        </p:txBody>
      </p:sp>
      <p:sp>
        <p:nvSpPr>
          <p:cNvPr id="9" name="TextBox 8"/>
          <p:cNvSpPr txBox="1"/>
          <p:nvPr/>
        </p:nvSpPr>
        <p:spPr>
          <a:xfrm>
            <a:off x="15735058" y="4917718"/>
            <a:ext cx="1008678" cy="1107996"/>
          </a:xfrm>
          <a:prstGeom prst="rect">
            <a:avLst/>
          </a:prstGeom>
          <a:noFill/>
        </p:spPr>
        <p:txBody>
          <a:bodyPr wrap="square" rtlCol="0">
            <a:spAutoFit/>
          </a:bodyPr>
          <a:lstStyle/>
          <a:p>
            <a:r>
              <a:rPr lang="en-US" sz="6600" dirty="0">
                <a:solidFill>
                  <a:srgbClr val="FF0000"/>
                </a:solidFill>
              </a:rPr>
              <a:t>8</a:t>
            </a:r>
          </a:p>
        </p:txBody>
      </p:sp>
      <p:sp>
        <p:nvSpPr>
          <p:cNvPr id="10" name="TextBox 9"/>
          <p:cNvSpPr txBox="1"/>
          <p:nvPr/>
        </p:nvSpPr>
        <p:spPr>
          <a:xfrm>
            <a:off x="2286000" y="4914900"/>
            <a:ext cx="1008678" cy="1107996"/>
          </a:xfrm>
          <a:prstGeom prst="rect">
            <a:avLst/>
          </a:prstGeom>
          <a:noFill/>
        </p:spPr>
        <p:txBody>
          <a:bodyPr wrap="square" rtlCol="0">
            <a:spAutoFit/>
          </a:bodyPr>
          <a:lstStyle/>
          <a:p>
            <a:r>
              <a:rPr lang="en-US" sz="6600" dirty="0">
                <a:solidFill>
                  <a:srgbClr val="FF0000"/>
                </a:solidFill>
              </a:rPr>
              <a:t>5</a:t>
            </a:r>
          </a:p>
        </p:txBody>
      </p:sp>
      <p:sp>
        <p:nvSpPr>
          <p:cNvPr id="11" name="TextBox 10"/>
          <p:cNvSpPr txBox="1"/>
          <p:nvPr/>
        </p:nvSpPr>
        <p:spPr>
          <a:xfrm>
            <a:off x="7104678" y="921100"/>
            <a:ext cx="1008678" cy="1107996"/>
          </a:xfrm>
          <a:prstGeom prst="rect">
            <a:avLst/>
          </a:prstGeom>
          <a:noFill/>
        </p:spPr>
        <p:txBody>
          <a:bodyPr wrap="square" rtlCol="0">
            <a:spAutoFit/>
          </a:bodyPr>
          <a:lstStyle/>
          <a:p>
            <a:r>
              <a:rPr lang="en-US" sz="6600" dirty="0">
                <a:solidFill>
                  <a:srgbClr val="FF0000"/>
                </a:solidFill>
              </a:rPr>
              <a:t>2</a:t>
            </a:r>
          </a:p>
        </p:txBody>
      </p:sp>
      <p:sp>
        <p:nvSpPr>
          <p:cNvPr id="12" name="TextBox 11"/>
          <p:cNvSpPr txBox="1"/>
          <p:nvPr/>
        </p:nvSpPr>
        <p:spPr>
          <a:xfrm>
            <a:off x="15849600" y="1104900"/>
            <a:ext cx="1008678" cy="1107996"/>
          </a:xfrm>
          <a:prstGeom prst="rect">
            <a:avLst/>
          </a:prstGeom>
          <a:noFill/>
        </p:spPr>
        <p:txBody>
          <a:bodyPr wrap="square" rtlCol="0">
            <a:spAutoFit/>
          </a:bodyPr>
          <a:lstStyle/>
          <a:p>
            <a:r>
              <a:rPr lang="en-US" sz="6600" dirty="0">
                <a:solidFill>
                  <a:srgbClr val="FF0000"/>
                </a:solidFill>
              </a:rPr>
              <a:t>4</a:t>
            </a:r>
          </a:p>
        </p:txBody>
      </p:sp>
      <p:sp>
        <p:nvSpPr>
          <p:cNvPr id="15" name="TextBox 14"/>
          <p:cNvSpPr txBox="1"/>
          <p:nvPr/>
        </p:nvSpPr>
        <p:spPr>
          <a:xfrm>
            <a:off x="10972800" y="970558"/>
            <a:ext cx="1008678" cy="1107996"/>
          </a:xfrm>
          <a:prstGeom prst="rect">
            <a:avLst/>
          </a:prstGeom>
          <a:noFill/>
        </p:spPr>
        <p:txBody>
          <a:bodyPr wrap="square" rtlCol="0">
            <a:spAutoFit/>
          </a:bodyPr>
          <a:lstStyle/>
          <a:p>
            <a:r>
              <a:rPr lang="en-US" sz="6600" dirty="0">
                <a:solidFill>
                  <a:srgbClr val="FF0000"/>
                </a:solidFill>
              </a:rPr>
              <a:t>3</a:t>
            </a:r>
          </a:p>
        </p:txBody>
      </p:sp>
    </p:spTree>
    <p:extLst>
      <p:ext uri="{BB962C8B-B14F-4D97-AF65-F5344CB8AC3E}">
        <p14:creationId xmlns:p14="http://schemas.microsoft.com/office/powerpoint/2010/main" val="1073519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17"/>
                                        </p:tgtEl>
                                        <p:attrNameLst>
                                          <p:attrName>ppt_x</p:attrName>
                                          <p:attrName>ppt_y</p:attrName>
                                        </p:attrNameLst>
                                      </p:cBhvr>
                                    </p:animMotion>
                                    <p:animRot by="1500000">
                                      <p:cBhvr>
                                        <p:cTn id="13" dur="125" fill="hold">
                                          <p:stCondLst>
                                            <p:cond delay="0"/>
                                          </p:stCondLst>
                                        </p:cTn>
                                        <p:tgtEl>
                                          <p:spTgt spid="17"/>
                                        </p:tgtEl>
                                        <p:attrNameLst>
                                          <p:attrName>r</p:attrName>
                                        </p:attrNameLst>
                                      </p:cBhvr>
                                    </p:animRot>
                                    <p:animRot by="-1500000">
                                      <p:cBhvr>
                                        <p:cTn id="14" dur="125" fill="hold">
                                          <p:stCondLst>
                                            <p:cond delay="125"/>
                                          </p:stCondLst>
                                        </p:cTn>
                                        <p:tgtEl>
                                          <p:spTgt spid="17"/>
                                        </p:tgtEl>
                                        <p:attrNameLst>
                                          <p:attrName>r</p:attrName>
                                        </p:attrNameLst>
                                      </p:cBhvr>
                                    </p:animRot>
                                    <p:animRot by="-1500000">
                                      <p:cBhvr>
                                        <p:cTn id="15" dur="125" fill="hold">
                                          <p:stCondLst>
                                            <p:cond delay="250"/>
                                          </p:stCondLst>
                                        </p:cTn>
                                        <p:tgtEl>
                                          <p:spTgt spid="17"/>
                                        </p:tgtEl>
                                        <p:attrNameLst>
                                          <p:attrName>r</p:attrName>
                                        </p:attrNameLst>
                                      </p:cBhvr>
                                    </p:animRot>
                                    <p:animRot by="1500000">
                                      <p:cBhvr>
                                        <p:cTn id="16" dur="125" fill="hold">
                                          <p:stCondLst>
                                            <p:cond delay="375"/>
                                          </p:stCondLst>
                                        </p:cTn>
                                        <p:tgtEl>
                                          <p:spTgt spid="17"/>
                                        </p:tgtEl>
                                        <p:attrNameLst>
                                          <p:attrName>r</p:attrName>
                                        </p:attrNameLst>
                                      </p:cBhvr>
                                    </p:animRot>
                                  </p:childTnLst>
                                </p:cTn>
                              </p:par>
                              <p:par>
                                <p:cTn id="17" presetID="21" presetClass="emph" presetSubtype="0" repeatCount="indefinite" fill="hold" grpId="1" nodeType="withEffect">
                                  <p:stCondLst>
                                    <p:cond delay="0"/>
                                  </p:stCondLst>
                                  <p:iterate type="lt">
                                    <p:tmPct val="0"/>
                                  </p:iterate>
                                  <p:childTnLst>
                                    <p:animClr clrSpc="hsl" dir="cw">
                                      <p:cBhvr override="childStyle">
                                        <p:cTn id="18" dur="500" fill="hold"/>
                                        <p:tgtEl>
                                          <p:spTgt spid="17"/>
                                        </p:tgtEl>
                                        <p:attrNameLst>
                                          <p:attrName>style.color</p:attrName>
                                        </p:attrNameLst>
                                      </p:cBhvr>
                                      <p:by>
                                        <p:hsl h="7200000" s="0" l="0"/>
                                      </p:by>
                                    </p:animClr>
                                    <p:animClr clrSpc="hsl" dir="cw">
                                      <p:cBhvr>
                                        <p:cTn id="19" dur="500" fill="hold"/>
                                        <p:tgtEl>
                                          <p:spTgt spid="17"/>
                                        </p:tgtEl>
                                        <p:attrNameLst>
                                          <p:attrName>fillcolor</p:attrName>
                                        </p:attrNameLst>
                                      </p:cBhvr>
                                      <p:by>
                                        <p:hsl h="7200000" s="0" l="0"/>
                                      </p:by>
                                    </p:animClr>
                                    <p:animClr clrSpc="hsl" dir="cw">
                                      <p:cBhvr>
                                        <p:cTn id="20" dur="500" fill="hold"/>
                                        <p:tgtEl>
                                          <p:spTgt spid="17"/>
                                        </p:tgtEl>
                                        <p:attrNameLst>
                                          <p:attrName>stroke.color</p:attrName>
                                        </p:attrNameLst>
                                      </p:cBhvr>
                                      <p:by>
                                        <p:hsl h="7200000" s="0" l="0"/>
                                      </p:by>
                                    </p:animClr>
                                    <p:set>
                                      <p:cBhvr>
                                        <p:cTn id="21" dur="500" fill="hold"/>
                                        <p:tgtEl>
                                          <p:spTgt spid="17"/>
                                        </p:tgtEl>
                                        <p:attrNameLst>
                                          <p:attrName>fill.type</p:attrName>
                                        </p:attrNameLst>
                                      </p:cBhvr>
                                      <p:to>
                                        <p:strVal val="solid"/>
                                      </p:to>
                                    </p:se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2" presetClass="mediacall" presetSubtype="0" fill="hold" nodeType="withEffect">
                                  <p:stCondLst>
                                    <p:cond delay="0"/>
                                  </p:stCondLst>
                                  <p:childTnLst>
                                    <p:cmd type="call" cmd="togglePause">
                                      <p:cBhvr>
                                        <p:cTn id="2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660">
                <p:cTn id="27" fill="hold" display="0">
                  <p:stCondLst>
                    <p:cond delay="indefinite"/>
                  </p:stCondLst>
                  <p:endCondLst>
                    <p:cond evt="onStopAudio" delay="0">
                      <p:tgtEl>
                        <p:sldTgt/>
                      </p:tgtEl>
                    </p:cond>
                  </p:endCondLst>
                </p:cTn>
                <p:tgtEl>
                  <p:spTgt spid="14"/>
                </p:tgtEl>
              </p:cMediaNode>
            </p:audio>
          </p:childTnLst>
        </p:cTn>
      </p:par>
    </p:tnLst>
    <p:bldLst>
      <p:bldP spid="17" grpId="0"/>
      <p:bldP spid="17" grpId="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5601" b="43136"/>
          <a:stretch>
            <a:fillRect/>
          </a:stretch>
        </p:blipFill>
        <p:spPr>
          <a:xfrm flipH="1">
            <a:off x="-815375" y="3499129"/>
            <a:ext cx="7593921" cy="6787871"/>
          </a:xfrm>
          <a:prstGeom prst="rect">
            <a:avLst/>
          </a:prstGeom>
        </p:spPr>
      </p:pic>
      <p:sp>
        <p:nvSpPr>
          <p:cNvPr id="3" name="TextBox 3"/>
          <p:cNvSpPr txBox="1"/>
          <p:nvPr/>
        </p:nvSpPr>
        <p:spPr>
          <a:xfrm>
            <a:off x="7048262" y="3415426"/>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a:t>
            </a:r>
          </a:p>
        </p:txBody>
      </p:sp>
      <p:sp>
        <p:nvSpPr>
          <p:cNvPr id="9" name="TextBox 9"/>
          <p:cNvSpPr txBox="1"/>
          <p:nvPr/>
        </p:nvSpPr>
        <p:spPr>
          <a:xfrm>
            <a:off x="7917721" y="3421141"/>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HAI ĐOẠN THẲNG BẰNG NHAU</a:t>
            </a:r>
          </a:p>
        </p:txBody>
      </p:sp>
      <p:grpSp>
        <p:nvGrpSpPr>
          <p:cNvPr id="15" name="Group 15"/>
          <p:cNvGrpSpPr/>
          <p:nvPr/>
        </p:nvGrpSpPr>
        <p:grpSpPr>
          <a:xfrm>
            <a:off x="0" y="0"/>
            <a:ext cx="18288000" cy="2647950"/>
            <a:chOff x="0" y="0"/>
            <a:chExt cx="6186311" cy="895726"/>
          </a:xfrm>
        </p:grpSpPr>
        <p:sp>
          <p:nvSpPr>
            <p:cNvPr id="16" name="Freeform 16"/>
            <p:cNvSpPr/>
            <p:nvPr/>
          </p:nvSpPr>
          <p:spPr>
            <a:xfrm>
              <a:off x="0" y="0"/>
              <a:ext cx="6186311" cy="895726"/>
            </a:xfrm>
            <a:custGeom>
              <a:avLst/>
              <a:gdLst/>
              <a:ahLst/>
              <a:cxnLst/>
              <a:rect l="l" t="t" r="r" b="b"/>
              <a:pathLst>
                <a:path w="6186311" h="895726">
                  <a:moveTo>
                    <a:pt x="0" y="0"/>
                  </a:moveTo>
                  <a:lnTo>
                    <a:pt x="6186311" y="0"/>
                  </a:lnTo>
                  <a:lnTo>
                    <a:pt x="6186311" y="895726"/>
                  </a:lnTo>
                  <a:lnTo>
                    <a:pt x="0" y="895726"/>
                  </a:lnTo>
                  <a:close/>
                </a:path>
              </a:pathLst>
            </a:custGeom>
            <a:solidFill>
              <a:srgbClr val="F46E16"/>
            </a:solidFill>
          </p:spPr>
        </p:sp>
      </p:gr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9412" r="45694"/>
          <a:stretch>
            <a:fillRect/>
          </a:stretch>
        </p:blipFill>
        <p:spPr>
          <a:xfrm>
            <a:off x="16802760" y="0"/>
            <a:ext cx="1472101" cy="3147948"/>
          </a:xfrm>
          <a:prstGeom prst="rect">
            <a:avLst/>
          </a:prstGeom>
        </p:spPr>
      </p:pic>
      <p:sp>
        <p:nvSpPr>
          <p:cNvPr id="18" name="TextBox 18"/>
          <p:cNvSpPr txBox="1"/>
          <p:nvPr/>
        </p:nvSpPr>
        <p:spPr>
          <a:xfrm>
            <a:off x="2981585" y="792660"/>
            <a:ext cx="13255586" cy="1025922"/>
          </a:xfrm>
          <a:prstGeom prst="rect">
            <a:avLst/>
          </a:prstGeom>
        </p:spPr>
        <p:txBody>
          <a:bodyPr wrap="square" lIns="0" tIns="0" rIns="0" bIns="0" rtlCol="0" anchor="t">
            <a:spAutoFit/>
          </a:bodyPr>
          <a:lstStyle/>
          <a:p>
            <a:pPr marL="0" lvl="0" indent="0" algn="ctr">
              <a:lnSpc>
                <a:spcPts val="8000"/>
              </a:lnSpc>
              <a:spcBef>
                <a:spcPct val="0"/>
              </a:spcBef>
            </a:pPr>
            <a:r>
              <a:rPr lang="en-US" sz="8000" dirty="0">
                <a:solidFill>
                  <a:srgbClr val="FFFFFF"/>
                </a:solidFill>
                <a:latin typeface="Arial" panose="020B0604020202020204" pitchFamily="34" charset="0"/>
              </a:rPr>
              <a:t>BÀI 3. ĐOẠN THẲNG (3 </a:t>
            </a:r>
            <a:r>
              <a:rPr lang="en-US" sz="8000" dirty="0" err="1">
                <a:solidFill>
                  <a:srgbClr val="FFFFFF"/>
                </a:solidFill>
                <a:latin typeface="Arial" panose="020B0604020202020204" pitchFamily="34" charset="0"/>
              </a:rPr>
              <a:t>tiết</a:t>
            </a:r>
            <a:r>
              <a:rPr lang="en-US" sz="8000" dirty="0">
                <a:solidFill>
                  <a:srgbClr val="FFFFFF"/>
                </a:solidFill>
                <a:latin typeface="Arial" panose="020B0604020202020204" pitchFamily="34" charset="0"/>
              </a:rPr>
              <a:t>)</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33308">
            <a:off x="16527979" y="7882106"/>
            <a:ext cx="2021662" cy="2228284"/>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19134"/>
          <a:stretch>
            <a:fillRect/>
          </a:stretch>
        </p:blipFill>
        <p:spPr>
          <a:xfrm>
            <a:off x="0" y="0"/>
            <a:ext cx="2562167" cy="3147948"/>
          </a:xfrm>
          <a:prstGeom prst="rect">
            <a:avLst/>
          </a:prstGeom>
        </p:spPr>
      </p:pic>
      <p:pic>
        <p:nvPicPr>
          <p:cNvPr id="21" name="Picture 2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297030" y="4079276"/>
            <a:ext cx="859735" cy="803852"/>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239082">
            <a:off x="4635923" y="9142997"/>
            <a:ext cx="1656347" cy="542077"/>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45468">
            <a:off x="16137925" y="521769"/>
            <a:ext cx="758111" cy="1279512"/>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794313">
            <a:off x="17322480" y="8423392"/>
            <a:ext cx="596989" cy="568632"/>
          </a:xfrm>
          <a:prstGeom prst="rect">
            <a:avLst/>
          </a:prstGeom>
        </p:spPr>
      </p:pic>
      <p:sp>
        <p:nvSpPr>
          <p:cNvPr id="25" name="TextBox 3">
            <a:extLst>
              <a:ext uri="{FF2B5EF4-FFF2-40B4-BE49-F238E27FC236}">
                <a16:creationId xmlns="" xmlns:a16="http://schemas.microsoft.com/office/drawing/2014/main" id="{F7D84FD0-3EF3-40B0-AB32-D243859D4E7C}"/>
              </a:ext>
            </a:extLst>
          </p:cNvPr>
          <p:cNvSpPr txBox="1"/>
          <p:nvPr/>
        </p:nvSpPr>
        <p:spPr>
          <a:xfrm>
            <a:off x="7048262" y="6061567"/>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II.</a:t>
            </a:r>
          </a:p>
        </p:txBody>
      </p:sp>
      <p:sp>
        <p:nvSpPr>
          <p:cNvPr id="26" name="TextBox 9">
            <a:extLst>
              <a:ext uri="{FF2B5EF4-FFF2-40B4-BE49-F238E27FC236}">
                <a16:creationId xmlns="" xmlns:a16="http://schemas.microsoft.com/office/drawing/2014/main" id="{D97B454D-3EDD-488B-805C-387869CBBDC6}"/>
              </a:ext>
            </a:extLst>
          </p:cNvPr>
          <p:cNvSpPr txBox="1"/>
          <p:nvPr/>
        </p:nvSpPr>
        <p:spPr>
          <a:xfrm>
            <a:off x="7917721" y="6067282"/>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ĐỘ DÀI ĐOẠN THẲNG</a:t>
            </a:r>
          </a:p>
        </p:txBody>
      </p:sp>
      <p:sp>
        <p:nvSpPr>
          <p:cNvPr id="27" name="TextBox 3">
            <a:extLst>
              <a:ext uri="{FF2B5EF4-FFF2-40B4-BE49-F238E27FC236}">
                <a16:creationId xmlns="" xmlns:a16="http://schemas.microsoft.com/office/drawing/2014/main" id="{9F8591CC-FCE4-4CCB-BFA5-74D48BFBC864}"/>
              </a:ext>
            </a:extLst>
          </p:cNvPr>
          <p:cNvSpPr txBox="1"/>
          <p:nvPr/>
        </p:nvSpPr>
        <p:spPr>
          <a:xfrm>
            <a:off x="6965630" y="8844554"/>
            <a:ext cx="721995" cy="633889"/>
          </a:xfrm>
          <a:prstGeom prst="rect">
            <a:avLst/>
          </a:prstGeom>
        </p:spPr>
        <p:txBody>
          <a:bodyPr lIns="0" tIns="0" rIns="0" bIns="0" rtlCol="0" anchor="t">
            <a:spAutoFit/>
          </a:bodyPr>
          <a:lstStyle/>
          <a:p>
            <a:pPr>
              <a:lnSpc>
                <a:spcPts val="4800"/>
              </a:lnSpc>
            </a:pPr>
            <a:r>
              <a:rPr lang="en-US" sz="4400" b="1" dirty="0">
                <a:solidFill>
                  <a:srgbClr val="7B211E"/>
                </a:solidFill>
                <a:latin typeface="Arial" panose="020B0604020202020204" pitchFamily="34" charset="0"/>
              </a:rPr>
              <a:t>III.</a:t>
            </a:r>
          </a:p>
        </p:txBody>
      </p:sp>
      <p:sp>
        <p:nvSpPr>
          <p:cNvPr id="28" name="TextBox 9">
            <a:extLst>
              <a:ext uri="{FF2B5EF4-FFF2-40B4-BE49-F238E27FC236}">
                <a16:creationId xmlns="" xmlns:a16="http://schemas.microsoft.com/office/drawing/2014/main" id="{A4213011-76DC-4F25-AB82-87C239AFAC61}"/>
              </a:ext>
            </a:extLst>
          </p:cNvPr>
          <p:cNvSpPr txBox="1"/>
          <p:nvPr/>
        </p:nvSpPr>
        <p:spPr>
          <a:xfrm>
            <a:off x="7835089" y="8850269"/>
            <a:ext cx="9338242" cy="577081"/>
          </a:xfrm>
          <a:prstGeom prst="rect">
            <a:avLst/>
          </a:prstGeom>
        </p:spPr>
        <p:txBody>
          <a:bodyPr lIns="0" tIns="0" rIns="0" bIns="0" rtlCol="0" anchor="t">
            <a:spAutoFit/>
          </a:bodyPr>
          <a:lstStyle/>
          <a:p>
            <a:pPr>
              <a:lnSpc>
                <a:spcPts val="4480"/>
              </a:lnSpc>
            </a:pPr>
            <a:r>
              <a:rPr lang="en-US" sz="4400" b="1" dirty="0">
                <a:solidFill>
                  <a:srgbClr val="7B211E"/>
                </a:solidFill>
                <a:latin typeface="Arial" panose="020B0604020202020204" pitchFamily="34" charset="0"/>
              </a:rPr>
              <a:t>TRUNG ĐIỂM CỦA ĐOẠN THẲNG</a:t>
            </a:r>
          </a:p>
        </p:txBody>
      </p:sp>
      <p:sp>
        <p:nvSpPr>
          <p:cNvPr id="29" name="TextBox 3">
            <a:extLst>
              <a:ext uri="{FF2B5EF4-FFF2-40B4-BE49-F238E27FC236}">
                <a16:creationId xmlns="" xmlns:a16="http://schemas.microsoft.com/office/drawing/2014/main" id="{E1CC5697-045C-497B-8E0B-5D420E17ABDD}"/>
              </a:ext>
            </a:extLst>
          </p:cNvPr>
          <p:cNvSpPr txBox="1"/>
          <p:nvPr/>
        </p:nvSpPr>
        <p:spPr>
          <a:xfrm>
            <a:off x="7525926" y="4133010"/>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1.</a:t>
            </a:r>
          </a:p>
        </p:txBody>
      </p:sp>
      <p:sp>
        <p:nvSpPr>
          <p:cNvPr id="30" name="TextBox 9">
            <a:extLst>
              <a:ext uri="{FF2B5EF4-FFF2-40B4-BE49-F238E27FC236}">
                <a16:creationId xmlns="" xmlns:a16="http://schemas.microsoft.com/office/drawing/2014/main" id="{B441D4C9-EE3A-486D-B9A3-6F5D0EEF56C2}"/>
              </a:ext>
            </a:extLst>
          </p:cNvPr>
          <p:cNvSpPr txBox="1"/>
          <p:nvPr/>
        </p:nvSpPr>
        <p:spPr>
          <a:xfrm>
            <a:off x="8305800" y="4161415"/>
            <a:ext cx="9338242" cy="577081"/>
          </a:xfrm>
          <a:prstGeom prst="rect">
            <a:avLst/>
          </a:prstGeom>
        </p:spPr>
        <p:txBody>
          <a:bodyPr lIns="0" tIns="0" rIns="0" bIns="0" rtlCol="0" anchor="t">
            <a:spAutoFit/>
          </a:bodyPr>
          <a:lstStyle/>
          <a:p>
            <a:pPr>
              <a:lnSpc>
                <a:spcPts val="4480"/>
              </a:lnSpc>
            </a:pPr>
            <a:r>
              <a:rPr lang="en-US" sz="4400" dirty="0" err="1">
                <a:solidFill>
                  <a:srgbClr val="002060"/>
                </a:solidFill>
                <a:latin typeface="Arial" panose="020B0604020202020204" pitchFamily="34" charset="0"/>
              </a:rPr>
              <a:t>Khái</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niệm</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endParaRPr lang="en-US" sz="4400" dirty="0">
              <a:solidFill>
                <a:srgbClr val="002060"/>
              </a:solidFill>
              <a:latin typeface="Arial" panose="020B0604020202020204" pitchFamily="34" charset="0"/>
            </a:endParaRPr>
          </a:p>
        </p:txBody>
      </p:sp>
      <p:sp>
        <p:nvSpPr>
          <p:cNvPr id="31" name="TextBox 3">
            <a:extLst>
              <a:ext uri="{FF2B5EF4-FFF2-40B4-BE49-F238E27FC236}">
                <a16:creationId xmlns="" xmlns:a16="http://schemas.microsoft.com/office/drawing/2014/main" id="{DD3E59A5-A491-4537-900E-1709CEED9F74}"/>
              </a:ext>
            </a:extLst>
          </p:cNvPr>
          <p:cNvSpPr txBox="1"/>
          <p:nvPr/>
        </p:nvSpPr>
        <p:spPr>
          <a:xfrm>
            <a:off x="7525926" y="5098781"/>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2.</a:t>
            </a:r>
          </a:p>
        </p:txBody>
      </p:sp>
      <p:sp>
        <p:nvSpPr>
          <p:cNvPr id="32" name="TextBox 9">
            <a:extLst>
              <a:ext uri="{FF2B5EF4-FFF2-40B4-BE49-F238E27FC236}">
                <a16:creationId xmlns="" xmlns:a16="http://schemas.microsoft.com/office/drawing/2014/main" id="{E43B7CCD-27C8-4403-B0FD-713F1010564D}"/>
              </a:ext>
            </a:extLst>
          </p:cNvPr>
          <p:cNvSpPr txBox="1"/>
          <p:nvPr/>
        </p:nvSpPr>
        <p:spPr>
          <a:xfrm>
            <a:off x="8305800" y="5127186"/>
            <a:ext cx="9338242" cy="577081"/>
          </a:xfrm>
          <a:prstGeom prst="rect">
            <a:avLst/>
          </a:prstGeom>
        </p:spPr>
        <p:txBody>
          <a:bodyPr lIns="0" tIns="0" rIns="0" bIns="0" rtlCol="0" anchor="t">
            <a:spAutoFit/>
          </a:bodyPr>
          <a:lstStyle/>
          <a:p>
            <a:pPr>
              <a:lnSpc>
                <a:spcPts val="4480"/>
              </a:lnSpc>
            </a:pPr>
            <a:r>
              <a:rPr lang="en-US" sz="4400" dirty="0">
                <a:solidFill>
                  <a:srgbClr val="002060"/>
                </a:solidFill>
                <a:latin typeface="Arial" panose="020B0604020202020204" pitchFamily="34" charset="0"/>
              </a:rPr>
              <a:t>Hai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bằng</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nhau</a:t>
            </a:r>
            <a:endParaRPr lang="en-US" sz="4400" dirty="0">
              <a:solidFill>
                <a:srgbClr val="002060"/>
              </a:solidFill>
              <a:latin typeface="Arial" panose="020B0604020202020204" pitchFamily="34" charset="0"/>
            </a:endParaRPr>
          </a:p>
        </p:txBody>
      </p:sp>
      <p:sp>
        <p:nvSpPr>
          <p:cNvPr id="35" name="TextBox 3">
            <a:extLst>
              <a:ext uri="{FF2B5EF4-FFF2-40B4-BE49-F238E27FC236}">
                <a16:creationId xmlns="" xmlns:a16="http://schemas.microsoft.com/office/drawing/2014/main" id="{8330FBF0-AFAE-4913-958A-C8714D7F4AED}"/>
              </a:ext>
            </a:extLst>
          </p:cNvPr>
          <p:cNvSpPr txBox="1"/>
          <p:nvPr/>
        </p:nvSpPr>
        <p:spPr>
          <a:xfrm>
            <a:off x="7468047" y="6750285"/>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1.</a:t>
            </a:r>
          </a:p>
        </p:txBody>
      </p:sp>
      <p:sp>
        <p:nvSpPr>
          <p:cNvPr id="36" name="TextBox 9">
            <a:extLst>
              <a:ext uri="{FF2B5EF4-FFF2-40B4-BE49-F238E27FC236}">
                <a16:creationId xmlns="" xmlns:a16="http://schemas.microsoft.com/office/drawing/2014/main" id="{841AA757-C4A1-4A5D-88CC-AB68B5BA9E96}"/>
              </a:ext>
            </a:extLst>
          </p:cNvPr>
          <p:cNvSpPr txBox="1"/>
          <p:nvPr/>
        </p:nvSpPr>
        <p:spPr>
          <a:xfrm>
            <a:off x="8247921" y="6778690"/>
            <a:ext cx="9338242" cy="577081"/>
          </a:xfrm>
          <a:prstGeom prst="rect">
            <a:avLst/>
          </a:prstGeom>
        </p:spPr>
        <p:txBody>
          <a:bodyPr lIns="0" tIns="0" rIns="0" bIns="0" rtlCol="0" anchor="t">
            <a:spAutoFit/>
          </a:bodyPr>
          <a:lstStyle/>
          <a:p>
            <a:pPr>
              <a:lnSpc>
                <a:spcPts val="4480"/>
              </a:lnSpc>
            </a:pPr>
            <a:r>
              <a:rPr lang="en-US" sz="4400" dirty="0" err="1">
                <a:solidFill>
                  <a:srgbClr val="002060"/>
                </a:solidFill>
                <a:latin typeface="Arial" panose="020B0604020202020204" pitchFamily="34" charset="0"/>
              </a:rPr>
              <a:t>Đo</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r>
              <a:rPr lang="en-US" sz="4400" dirty="0">
                <a:solidFill>
                  <a:srgbClr val="002060"/>
                </a:solidFill>
                <a:latin typeface="Arial" panose="020B0604020202020204" pitchFamily="34" charset="0"/>
              </a:rPr>
              <a:t> </a:t>
            </a:r>
          </a:p>
        </p:txBody>
      </p:sp>
      <p:sp>
        <p:nvSpPr>
          <p:cNvPr id="37" name="TextBox 3">
            <a:extLst>
              <a:ext uri="{FF2B5EF4-FFF2-40B4-BE49-F238E27FC236}">
                <a16:creationId xmlns="" xmlns:a16="http://schemas.microsoft.com/office/drawing/2014/main" id="{B115D315-BBD6-4ECF-80DD-2246A3425237}"/>
              </a:ext>
            </a:extLst>
          </p:cNvPr>
          <p:cNvSpPr txBox="1"/>
          <p:nvPr/>
        </p:nvSpPr>
        <p:spPr>
          <a:xfrm>
            <a:off x="7468047" y="7716056"/>
            <a:ext cx="721995" cy="633889"/>
          </a:xfrm>
          <a:prstGeom prst="rect">
            <a:avLst/>
          </a:prstGeom>
        </p:spPr>
        <p:txBody>
          <a:bodyPr lIns="0" tIns="0" rIns="0" bIns="0" rtlCol="0" anchor="t">
            <a:spAutoFit/>
          </a:bodyPr>
          <a:lstStyle/>
          <a:p>
            <a:pPr>
              <a:lnSpc>
                <a:spcPts val="4800"/>
              </a:lnSpc>
            </a:pPr>
            <a:r>
              <a:rPr lang="en-US" sz="4400" dirty="0">
                <a:solidFill>
                  <a:srgbClr val="002060"/>
                </a:solidFill>
                <a:latin typeface="Arial" panose="020B0604020202020204" pitchFamily="34" charset="0"/>
              </a:rPr>
              <a:t>2.</a:t>
            </a:r>
          </a:p>
        </p:txBody>
      </p:sp>
      <p:sp>
        <p:nvSpPr>
          <p:cNvPr id="38" name="TextBox 9">
            <a:extLst>
              <a:ext uri="{FF2B5EF4-FFF2-40B4-BE49-F238E27FC236}">
                <a16:creationId xmlns="" xmlns:a16="http://schemas.microsoft.com/office/drawing/2014/main" id="{8606B01F-07A2-47F1-86F3-804E6B6ECDCF}"/>
              </a:ext>
            </a:extLst>
          </p:cNvPr>
          <p:cNvSpPr txBox="1"/>
          <p:nvPr/>
        </p:nvSpPr>
        <p:spPr>
          <a:xfrm>
            <a:off x="8247921" y="7767727"/>
            <a:ext cx="9338242" cy="577081"/>
          </a:xfrm>
          <a:prstGeom prst="rect">
            <a:avLst/>
          </a:prstGeom>
        </p:spPr>
        <p:txBody>
          <a:bodyPr lIns="0" tIns="0" rIns="0" bIns="0" rtlCol="0" anchor="t">
            <a:spAutoFit/>
          </a:bodyPr>
          <a:lstStyle/>
          <a:p>
            <a:pPr>
              <a:lnSpc>
                <a:spcPts val="4480"/>
              </a:lnSpc>
            </a:pPr>
            <a:r>
              <a:rPr lang="en-US" sz="4400" dirty="0">
                <a:solidFill>
                  <a:srgbClr val="002060"/>
                </a:solidFill>
                <a:latin typeface="Arial" panose="020B0604020202020204" pitchFamily="34" charset="0"/>
              </a:rPr>
              <a:t>So </a:t>
            </a:r>
            <a:r>
              <a:rPr lang="en-US" sz="4400" dirty="0" err="1">
                <a:solidFill>
                  <a:srgbClr val="002060"/>
                </a:solidFill>
                <a:latin typeface="Arial" panose="020B0604020202020204" pitchFamily="34" charset="0"/>
              </a:rPr>
              <a:t>sánh</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hai</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đoạn</a:t>
            </a:r>
            <a:r>
              <a:rPr lang="en-US" sz="4400" dirty="0">
                <a:solidFill>
                  <a:srgbClr val="002060"/>
                </a:solidFill>
                <a:latin typeface="Arial" panose="020B0604020202020204" pitchFamily="34" charset="0"/>
              </a:rPr>
              <a:t> </a:t>
            </a:r>
            <a:r>
              <a:rPr lang="en-US" sz="4400" dirty="0" err="1">
                <a:solidFill>
                  <a:srgbClr val="002060"/>
                </a:solidFill>
                <a:latin typeface="Arial" panose="020B0604020202020204" pitchFamily="34" charset="0"/>
              </a:rPr>
              <a:t>thẳng</a:t>
            </a:r>
            <a:endParaRPr lang="en-US" sz="4400" dirty="0">
              <a:solidFill>
                <a:srgbClr val="00206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ppt_x"/>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fill="hold"/>
                                        <p:tgtEl>
                                          <p:spTgt spid="35"/>
                                        </p:tgtEl>
                                        <p:attrNameLst>
                                          <p:attrName>ppt_x</p:attrName>
                                        </p:attrNameLst>
                                      </p:cBhvr>
                                      <p:tavLst>
                                        <p:tav tm="0">
                                          <p:val>
                                            <p:strVal val="#ppt_x"/>
                                          </p:val>
                                        </p:tav>
                                        <p:tav tm="100000">
                                          <p:val>
                                            <p:strVal val="#ppt_x"/>
                                          </p:val>
                                        </p:tav>
                                      </p:tavLst>
                                    </p:anim>
                                    <p:anim calcmode="lin" valueType="num">
                                      <p:cBhvr additive="base">
                                        <p:cTn id="58" dur="500" fill="hold"/>
                                        <p:tgtEl>
                                          <p:spTgt spid="3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fill="hold"/>
                                        <p:tgtEl>
                                          <p:spTgt spid="37"/>
                                        </p:tgtEl>
                                        <p:attrNameLst>
                                          <p:attrName>ppt_x</p:attrName>
                                        </p:attrNameLst>
                                      </p:cBhvr>
                                      <p:tavLst>
                                        <p:tav tm="0">
                                          <p:val>
                                            <p:strVal val="#ppt_x"/>
                                          </p:val>
                                        </p:tav>
                                        <p:tav tm="100000">
                                          <p:val>
                                            <p:strVal val="#ppt_x"/>
                                          </p:val>
                                        </p:tav>
                                      </p:tavLst>
                                    </p:anim>
                                    <p:anim calcmode="lin" valueType="num">
                                      <p:cBhvr additive="base">
                                        <p:cTn id="67" dur="500" fill="hold"/>
                                        <p:tgtEl>
                                          <p:spTgt spid="37"/>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additive="base">
                                        <p:cTn id="71" dur="500" fill="hold"/>
                                        <p:tgtEl>
                                          <p:spTgt spid="38"/>
                                        </p:tgtEl>
                                        <p:attrNameLst>
                                          <p:attrName>ppt_x</p:attrName>
                                        </p:attrNameLst>
                                      </p:cBhvr>
                                      <p:tavLst>
                                        <p:tav tm="0">
                                          <p:val>
                                            <p:strVal val="#ppt_x"/>
                                          </p:val>
                                        </p:tav>
                                        <p:tav tm="100000">
                                          <p:val>
                                            <p:strVal val="#ppt_x"/>
                                          </p:val>
                                        </p:tav>
                                      </p:tavLst>
                                    </p:anim>
                                    <p:anim calcmode="lin" valueType="num">
                                      <p:cBhvr additive="base">
                                        <p:cTn id="7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5" grpId="0"/>
      <p:bldP spid="26" grpId="0"/>
      <p:bldP spid="27" grpId="0"/>
      <p:bldP spid="28" grpId="0"/>
      <p:bldP spid="29" grpId="0"/>
      <p:bldP spid="30" grpId="0"/>
      <p:bldP spid="31" grpId="0"/>
      <p:bldP spid="32"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grpSp>
        <p:nvGrpSpPr>
          <p:cNvPr id="3" name="Group 3"/>
          <p:cNvGrpSpPr/>
          <p:nvPr/>
        </p:nvGrpSpPr>
        <p:grpSpPr>
          <a:xfrm>
            <a:off x="7867762" y="1988653"/>
            <a:ext cx="6407869" cy="3140205"/>
            <a:chOff x="0" y="0"/>
            <a:chExt cx="3290570" cy="3295650"/>
          </a:xfrm>
        </p:grpSpPr>
        <p:sp>
          <p:nvSpPr>
            <p:cNvPr id="4" name="Freeform 4"/>
            <p:cNvSpPr/>
            <p:nvPr/>
          </p:nvSpPr>
          <p:spPr>
            <a:xfrm>
              <a:off x="0" y="0"/>
              <a:ext cx="2603534" cy="1120507"/>
            </a:xfrm>
            <a:custGeom>
              <a:avLst/>
              <a:gdLst/>
              <a:ahLst/>
              <a:cxnLst/>
              <a:rect l="l" t="t" r="r" b="b"/>
              <a:pathLst>
                <a:path w="2603534" h="1120507">
                  <a:moveTo>
                    <a:pt x="2603534" y="3933"/>
                  </a:moveTo>
                  <a:lnTo>
                    <a:pt x="0" y="3933"/>
                  </a:lnTo>
                  <a:lnTo>
                    <a:pt x="0" y="0"/>
                  </a:lnTo>
                  <a:lnTo>
                    <a:pt x="2603534" y="0"/>
                  </a:lnTo>
                  <a:lnTo>
                    <a:pt x="2603534" y="3933"/>
                  </a:lnTo>
                  <a:close/>
                  <a:moveTo>
                    <a:pt x="2603534" y="159300"/>
                  </a:moveTo>
                  <a:lnTo>
                    <a:pt x="0" y="159300"/>
                  </a:lnTo>
                  <a:lnTo>
                    <a:pt x="0" y="163233"/>
                  </a:lnTo>
                  <a:lnTo>
                    <a:pt x="2603534" y="163233"/>
                  </a:lnTo>
                  <a:lnTo>
                    <a:pt x="2603534" y="159300"/>
                  </a:lnTo>
                  <a:close/>
                  <a:moveTo>
                    <a:pt x="2603534" y="319091"/>
                  </a:moveTo>
                  <a:lnTo>
                    <a:pt x="0" y="319091"/>
                  </a:lnTo>
                  <a:lnTo>
                    <a:pt x="0" y="323025"/>
                  </a:lnTo>
                  <a:lnTo>
                    <a:pt x="2603534" y="323025"/>
                  </a:lnTo>
                  <a:lnTo>
                    <a:pt x="2603534" y="319091"/>
                  </a:lnTo>
                  <a:close/>
                  <a:moveTo>
                    <a:pt x="2603534" y="478391"/>
                  </a:moveTo>
                  <a:lnTo>
                    <a:pt x="0" y="478391"/>
                  </a:lnTo>
                  <a:lnTo>
                    <a:pt x="0" y="482325"/>
                  </a:lnTo>
                  <a:lnTo>
                    <a:pt x="2603534" y="482325"/>
                  </a:lnTo>
                  <a:lnTo>
                    <a:pt x="2603534" y="478391"/>
                  </a:lnTo>
                  <a:close/>
                  <a:moveTo>
                    <a:pt x="2603534" y="637691"/>
                  </a:moveTo>
                  <a:lnTo>
                    <a:pt x="0" y="637691"/>
                  </a:lnTo>
                  <a:lnTo>
                    <a:pt x="0" y="641624"/>
                  </a:lnTo>
                  <a:lnTo>
                    <a:pt x="2603534" y="641624"/>
                  </a:lnTo>
                  <a:lnTo>
                    <a:pt x="2603534" y="637691"/>
                  </a:lnTo>
                  <a:close/>
                  <a:moveTo>
                    <a:pt x="2603534" y="797482"/>
                  </a:moveTo>
                  <a:lnTo>
                    <a:pt x="0" y="797482"/>
                  </a:lnTo>
                  <a:lnTo>
                    <a:pt x="0" y="801416"/>
                  </a:lnTo>
                  <a:lnTo>
                    <a:pt x="2603534" y="801416"/>
                  </a:lnTo>
                  <a:lnTo>
                    <a:pt x="2603534" y="797482"/>
                  </a:lnTo>
                  <a:close/>
                  <a:moveTo>
                    <a:pt x="2603534" y="956782"/>
                  </a:moveTo>
                  <a:lnTo>
                    <a:pt x="0" y="956782"/>
                  </a:lnTo>
                  <a:lnTo>
                    <a:pt x="0" y="960716"/>
                  </a:lnTo>
                  <a:lnTo>
                    <a:pt x="2603534" y="960716"/>
                  </a:lnTo>
                  <a:lnTo>
                    <a:pt x="2603534" y="956782"/>
                  </a:lnTo>
                  <a:close/>
                  <a:moveTo>
                    <a:pt x="2603534" y="1116574"/>
                  </a:moveTo>
                  <a:lnTo>
                    <a:pt x="0" y="1116574"/>
                  </a:lnTo>
                  <a:lnTo>
                    <a:pt x="0" y="1120507"/>
                  </a:lnTo>
                  <a:lnTo>
                    <a:pt x="2603534" y="1120507"/>
                  </a:lnTo>
                  <a:lnTo>
                    <a:pt x="2603534" y="1116574"/>
                  </a:lnTo>
                  <a:close/>
                </a:path>
              </a:pathLst>
            </a:custGeom>
            <a:solidFill>
              <a:srgbClr val="F46E16">
                <a:alpha val="49804"/>
              </a:srgbClr>
            </a:solidFill>
          </p:spPr>
        </p:sp>
      </p:grpSp>
      <p:sp>
        <p:nvSpPr>
          <p:cNvPr id="5" name="TextBox 5"/>
          <p:cNvSpPr txBox="1"/>
          <p:nvPr/>
        </p:nvSpPr>
        <p:spPr>
          <a:xfrm>
            <a:off x="3812902" y="3118095"/>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1.</a:t>
            </a:r>
          </a:p>
        </p:txBody>
      </p:sp>
      <p:sp>
        <p:nvSpPr>
          <p:cNvPr id="6" name="TextBox 6"/>
          <p:cNvSpPr txBox="1"/>
          <p:nvPr/>
        </p:nvSpPr>
        <p:spPr>
          <a:xfrm>
            <a:off x="3812902" y="4996194"/>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2.</a:t>
            </a:r>
          </a:p>
        </p:txBody>
      </p:sp>
      <p:sp>
        <p:nvSpPr>
          <p:cNvPr id="7" name="TextBox 7"/>
          <p:cNvSpPr txBox="1"/>
          <p:nvPr/>
        </p:nvSpPr>
        <p:spPr>
          <a:xfrm>
            <a:off x="3830788" y="7573721"/>
            <a:ext cx="3325061" cy="794128"/>
          </a:xfrm>
          <a:prstGeom prst="rect">
            <a:avLst/>
          </a:prstGeom>
        </p:spPr>
        <p:txBody>
          <a:bodyPr wrap="square" lIns="0" tIns="0" rIns="0" bIns="0" rtlCol="0" anchor="t">
            <a:spAutoFit/>
          </a:bodyPr>
          <a:lstStyle/>
          <a:p>
            <a:pPr>
              <a:lnSpc>
                <a:spcPts val="6755"/>
              </a:lnSpc>
            </a:pPr>
            <a:r>
              <a:rPr lang="en-US" sz="4800" dirty="0">
                <a:solidFill>
                  <a:srgbClr val="7B211E"/>
                </a:solidFill>
                <a:latin typeface="Arial" panose="020B0604020202020204" pitchFamily="34" charset="0"/>
                <a:cs typeface="Arial" panose="020B0604020202020204" pitchFamily="34" charset="0"/>
              </a:rPr>
              <a:t>3.</a:t>
            </a:r>
          </a:p>
        </p:txBody>
      </p:sp>
      <p:grpSp>
        <p:nvGrpSpPr>
          <p:cNvPr id="9" name="Group 9"/>
          <p:cNvGrpSpPr/>
          <p:nvPr/>
        </p:nvGrpSpPr>
        <p:grpSpPr>
          <a:xfrm>
            <a:off x="4811047" y="531106"/>
            <a:ext cx="8215769" cy="1346835"/>
            <a:chOff x="0" y="0"/>
            <a:chExt cx="5351988" cy="1192940"/>
          </a:xfrm>
        </p:grpSpPr>
        <p:sp>
          <p:nvSpPr>
            <p:cNvPr id="10" name="Freeform 10"/>
            <p:cNvSpPr/>
            <p:nvPr/>
          </p:nvSpPr>
          <p:spPr>
            <a:xfrm>
              <a:off x="0" y="0"/>
              <a:ext cx="5351988" cy="1192940"/>
            </a:xfrm>
            <a:custGeom>
              <a:avLst/>
              <a:gdLst/>
              <a:ahLst/>
              <a:cxnLst/>
              <a:rect l="l" t="t" r="r" b="b"/>
              <a:pathLst>
                <a:path w="5351988" h="1192940">
                  <a:moveTo>
                    <a:pt x="5227528" y="1192940"/>
                  </a:moveTo>
                  <a:lnTo>
                    <a:pt x="124460" y="1192940"/>
                  </a:lnTo>
                  <a:cubicBezTo>
                    <a:pt x="55880" y="1192940"/>
                    <a:pt x="0" y="1137060"/>
                    <a:pt x="0" y="1068480"/>
                  </a:cubicBezTo>
                  <a:lnTo>
                    <a:pt x="0" y="124460"/>
                  </a:lnTo>
                  <a:cubicBezTo>
                    <a:pt x="0" y="55880"/>
                    <a:pt x="55880" y="0"/>
                    <a:pt x="124460" y="0"/>
                  </a:cubicBezTo>
                  <a:lnTo>
                    <a:pt x="5227528" y="0"/>
                  </a:lnTo>
                  <a:cubicBezTo>
                    <a:pt x="5296108" y="0"/>
                    <a:pt x="5351988" y="55880"/>
                    <a:pt x="5351988" y="124460"/>
                  </a:cubicBezTo>
                  <a:lnTo>
                    <a:pt x="5351988" y="1068480"/>
                  </a:lnTo>
                  <a:cubicBezTo>
                    <a:pt x="5351988" y="1137060"/>
                    <a:pt x="5296108" y="1192940"/>
                    <a:pt x="5227528" y="1192940"/>
                  </a:cubicBezTo>
                  <a:close/>
                </a:path>
              </a:pathLst>
            </a:custGeom>
            <a:solidFill>
              <a:srgbClr val="002060"/>
            </a:solidFill>
          </p:spPr>
        </p:sp>
      </p:grpSp>
      <p:sp>
        <p:nvSpPr>
          <p:cNvPr id="11" name="TextBox 11"/>
          <p:cNvSpPr txBox="1"/>
          <p:nvPr/>
        </p:nvSpPr>
        <p:spPr>
          <a:xfrm>
            <a:off x="4757084" y="938533"/>
            <a:ext cx="8215769" cy="718145"/>
          </a:xfrm>
          <a:prstGeom prst="rect">
            <a:avLst/>
          </a:prstGeom>
        </p:spPr>
        <p:txBody>
          <a:bodyPr wrap="square" lIns="0" tIns="0" rIns="0" bIns="0" rtlCol="0" anchor="t">
            <a:spAutoFit/>
          </a:bodyPr>
          <a:lstStyle/>
          <a:p>
            <a:pPr marL="0" lvl="0" indent="0" algn="ctr">
              <a:lnSpc>
                <a:spcPts val="5600"/>
              </a:lnSpc>
              <a:spcBef>
                <a:spcPct val="0"/>
              </a:spcBef>
            </a:pPr>
            <a:r>
              <a:rPr lang="en-US" sz="5600" b="1" u="none" dirty="0">
                <a:solidFill>
                  <a:srgbClr val="FFFFFF"/>
                </a:solidFill>
                <a:latin typeface="Arial" panose="020B0604020202020204" pitchFamily="34" charset="0"/>
              </a:rPr>
              <a:t>HƯỚNG DẪN VỀ NHÀ</a:t>
            </a:r>
          </a:p>
        </p:txBody>
      </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4833" b="43085"/>
          <a:stretch>
            <a:fillRect/>
          </a:stretch>
        </p:blipFill>
        <p:spPr>
          <a:xfrm>
            <a:off x="0" y="8001948"/>
            <a:ext cx="3561838" cy="2285052"/>
          </a:xfrm>
          <a:prstGeom prst="rect">
            <a:avLst/>
          </a:prstGeom>
        </p:spPr>
      </p:pic>
      <p:sp>
        <p:nvSpPr>
          <p:cNvPr id="16" name="TextBox 16"/>
          <p:cNvSpPr txBox="1"/>
          <p:nvPr/>
        </p:nvSpPr>
        <p:spPr>
          <a:xfrm>
            <a:off x="4619659" y="3048362"/>
            <a:ext cx="10812918" cy="888000"/>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Ôn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lại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các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kiến</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thức</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đã</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học</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8"/>
          <p:cNvSpPr txBox="1"/>
          <p:nvPr/>
        </p:nvSpPr>
        <p:spPr>
          <a:xfrm>
            <a:off x="4536128" y="4904782"/>
            <a:ext cx="11597353" cy="1994392"/>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 bài tập </a:t>
            </a:r>
            <a:r>
              <a:rPr lang="en-GB" sz="4800" dirty="0">
                <a:solidFill>
                  <a:srgbClr val="002060"/>
                </a:solidFill>
                <a:latin typeface="Arial" panose="020B0604020202020204" pitchFamily="34" charset="0"/>
                <a:ea typeface="Calibri" panose="020F0502020204030204" pitchFamily="34" charset="0"/>
                <a:cs typeface="Arial" panose="020B0604020202020204" pitchFamily="34" charset="0"/>
              </a:rPr>
              <a:t>2</a:t>
            </a:r>
            <a:r>
              <a:rPr lang="vi-VN"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trong </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SGK </a:t>
            </a:r>
            <a:r>
              <a:rPr lang="en-GB" sz="4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và</a:t>
            </a:r>
            <a:r>
              <a:rPr lang="en-GB"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smtClean="0">
                <a:solidFill>
                  <a:srgbClr val="002060"/>
                </a:solidFill>
                <a:latin typeface="Arial" panose="020B0604020202020204" pitchFamily="34" charset="0"/>
                <a:ea typeface="Calibri" panose="020F0502020204030204" pitchFamily="34" charset="0"/>
                <a:cs typeface="Arial" panose="020B0604020202020204" pitchFamily="34" charset="0"/>
              </a:rPr>
              <a:t>25, 26</a:t>
            </a:r>
            <a:r>
              <a:rPr lang="en-GB"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GB" sz="48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GB"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SBT</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9" name="TextBox 19"/>
          <p:cNvSpPr txBox="1"/>
          <p:nvPr/>
        </p:nvSpPr>
        <p:spPr>
          <a:xfrm>
            <a:off x="4619658" y="7557948"/>
            <a:ext cx="12753941" cy="997196"/>
          </a:xfrm>
          <a:prstGeom prst="rect">
            <a:avLst/>
          </a:prstGeom>
        </p:spPr>
        <p:txBody>
          <a:bodyPr wrap="square" lIns="0" tIns="0" rIns="0" bIns="0" rtlCol="0" anchor="t">
            <a:spAutoFit/>
          </a:bodyPr>
          <a:lstStyle/>
          <a:p>
            <a:pPr marL="0" marR="0" algn="just">
              <a:lnSpc>
                <a:spcPct val="135000"/>
              </a:lnSpc>
              <a:spcBef>
                <a:spcPts val="600"/>
              </a:spcBef>
              <a:spcAft>
                <a:spcPts val="600"/>
              </a:spcAft>
            </a:pPr>
            <a:r>
              <a:rPr lang="vi-VN" sz="4800" dirty="0">
                <a:solidFill>
                  <a:srgbClr val="002060"/>
                </a:solidFill>
                <a:effectLst/>
                <a:latin typeface="Arial" panose="020B0604020202020204" pitchFamily="34" charset="0"/>
                <a:ea typeface="Calibri" panose="020F0502020204030204" pitchFamily="34" charset="0"/>
                <a:cs typeface="Arial" panose="020B0604020202020204" pitchFamily="34" charset="0"/>
              </a:rPr>
              <a:t>Chuẩn bị </a:t>
            </a:r>
            <a:r>
              <a:rPr lang="vi-VN"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sau</a:t>
            </a:r>
            <a:r>
              <a:rPr lang="en-US"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học</a:t>
            </a:r>
            <a:r>
              <a:rPr lang="en-US"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tiếp</a:t>
            </a:r>
            <a:r>
              <a:rPr lang="en-US"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Đoạn</a:t>
            </a:r>
            <a:r>
              <a:rPr lang="en-US" sz="4800" dirty="0" smtClean="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4800" dirty="0" err="1" smtClean="0">
                <a:solidFill>
                  <a:srgbClr val="002060"/>
                </a:solidFill>
                <a:effectLst/>
                <a:latin typeface="Arial" panose="020B0604020202020204" pitchFamily="34" charset="0"/>
                <a:ea typeface="Calibri" panose="020F0502020204030204" pitchFamily="34" charset="0"/>
                <a:cs typeface="Arial" panose="020B0604020202020204" pitchFamily="34" charset="0"/>
              </a:rPr>
              <a:t>thẳng</a:t>
            </a:r>
            <a:endParaRPr lang="en-US" sz="48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9152">
            <a:off x="16236494" y="4035787"/>
            <a:ext cx="2374783" cy="1485319"/>
          </a:xfrm>
          <a:prstGeom prst="rect">
            <a:avLst/>
          </a:prstGeom>
        </p:spPr>
      </p:pic>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00000">
            <a:off x="15470482" y="0"/>
            <a:ext cx="3577637" cy="3434531"/>
          </a:xfrm>
          <a:prstGeom prst="rect">
            <a:avLst/>
          </a:prstGeom>
        </p:spPr>
      </p:pic>
      <p:pic>
        <p:nvPicPr>
          <p:cNvPr id="25" name="Picture 2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275631" y="-170214"/>
            <a:ext cx="1282261" cy="1198914"/>
          </a:xfrm>
          <a:prstGeom prst="rect">
            <a:avLst/>
          </a:prstGeom>
        </p:spPr>
      </p:pic>
      <p:pic>
        <p:nvPicPr>
          <p:cNvPr id="26"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57260" y="2699758"/>
            <a:ext cx="2247317" cy="1783808"/>
          </a:xfrm>
          <a:prstGeom prst="rect">
            <a:avLst/>
          </a:prstGeom>
        </p:spPr>
      </p:pic>
      <p:pic>
        <p:nvPicPr>
          <p:cNvPr id="27" name="Picture 2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156494">
            <a:off x="-122668" y="381489"/>
            <a:ext cx="2302736" cy="753623"/>
          </a:xfrm>
          <a:prstGeom prst="rect">
            <a:avLst/>
          </a:prstGeom>
        </p:spPr>
      </p:pic>
      <p:pic>
        <p:nvPicPr>
          <p:cNvPr id="28" name="Picture 2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605585">
            <a:off x="2822379" y="-124125"/>
            <a:ext cx="618108" cy="1043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6"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 xmlns:a16="http://schemas.microsoft.com/office/drawing/2014/main" id="{DB4E3DDB-D2B4-4A77-828E-A18C4F4BAF26}"/>
              </a:ext>
            </a:extLst>
          </p:cNvPr>
          <p:cNvSpPr/>
          <p:nvPr/>
        </p:nvSpPr>
        <p:spPr>
          <a:xfrm rot="548931">
            <a:off x="13173912" y="4269815"/>
            <a:ext cx="1183386" cy="973434"/>
          </a:xfrm>
          <a:custGeom>
            <a:avLst/>
            <a:gdLst>
              <a:gd name="connsiteX0" fmla="*/ 378846 w 1183386"/>
              <a:gd name="connsiteY0" fmla="*/ 326238 h 973434"/>
              <a:gd name="connsiteX1" fmla="*/ 378846 w 1183386"/>
              <a:gd name="connsiteY1" fmla="*/ 326238 h 973434"/>
              <a:gd name="connsiteX2" fmla="*/ 329432 w 1183386"/>
              <a:gd name="connsiteY2" fmla="*/ 295402 h 973434"/>
              <a:gd name="connsiteX3" fmla="*/ 294430 w 1183386"/>
              <a:gd name="connsiteY3" fmla="*/ 139166 h 973434"/>
              <a:gd name="connsiteX4" fmla="*/ 325314 w 1183386"/>
              <a:gd name="connsiteY4" fmla="*/ 89829 h 973434"/>
              <a:gd name="connsiteX5" fmla="*/ 325314 w 1183386"/>
              <a:gd name="connsiteY5" fmla="*/ 89829 h 973434"/>
              <a:gd name="connsiteX6" fmla="*/ 374729 w 1183386"/>
              <a:gd name="connsiteY6" fmla="*/ 120665 h 973434"/>
              <a:gd name="connsiteX7" fmla="*/ 409731 w 1183386"/>
              <a:gd name="connsiteY7" fmla="*/ 276900 h 973434"/>
              <a:gd name="connsiteX8" fmla="*/ 378846 w 1183386"/>
              <a:gd name="connsiteY8" fmla="*/ 326238 h 973434"/>
              <a:gd name="connsiteX9" fmla="*/ 796813 w 1183386"/>
              <a:gd name="connsiteY9" fmla="*/ 188504 h 973434"/>
              <a:gd name="connsiteX10" fmla="*/ 761811 w 1183386"/>
              <a:gd name="connsiteY10" fmla="*/ 32268 h 973434"/>
              <a:gd name="connsiteX11" fmla="*/ 712396 w 1183386"/>
              <a:gd name="connsiteY11" fmla="*/ 1432 h 973434"/>
              <a:gd name="connsiteX12" fmla="*/ 712396 w 1183386"/>
              <a:gd name="connsiteY12" fmla="*/ 1432 h 973434"/>
              <a:gd name="connsiteX13" fmla="*/ 681512 w 1183386"/>
              <a:gd name="connsiteY13" fmla="*/ 50770 h 973434"/>
              <a:gd name="connsiteX14" fmla="*/ 716515 w 1183386"/>
              <a:gd name="connsiteY14" fmla="*/ 207005 h 973434"/>
              <a:gd name="connsiteX15" fmla="*/ 765929 w 1183386"/>
              <a:gd name="connsiteY15" fmla="*/ 237841 h 973434"/>
              <a:gd name="connsiteX16" fmla="*/ 765929 w 1183386"/>
              <a:gd name="connsiteY16" fmla="*/ 237841 h 973434"/>
              <a:gd name="connsiteX17" fmla="*/ 796813 w 1183386"/>
              <a:gd name="connsiteY17" fmla="*/ 188504 h 973434"/>
              <a:gd name="connsiteX18" fmla="*/ 716515 w 1183386"/>
              <a:gd name="connsiteY18" fmla="*/ 912121 h 973434"/>
              <a:gd name="connsiteX19" fmla="*/ 47356 w 1183386"/>
              <a:gd name="connsiteY19" fmla="*/ 445470 h 973434"/>
              <a:gd name="connsiteX20" fmla="*/ 0 w 1183386"/>
              <a:gd name="connsiteY20" fmla="*/ 455749 h 973434"/>
              <a:gd name="connsiteX21" fmla="*/ 728868 w 1183386"/>
              <a:gd name="connsiteY21" fmla="*/ 959402 h 973434"/>
              <a:gd name="connsiteX22" fmla="*/ 716515 w 1183386"/>
              <a:gd name="connsiteY22" fmla="*/ 912121 h 973434"/>
              <a:gd name="connsiteX23" fmla="*/ 1165365 w 1183386"/>
              <a:gd name="connsiteY23" fmla="*/ 190559 h 973434"/>
              <a:gd name="connsiteX24" fmla="*/ 1118010 w 1183386"/>
              <a:gd name="connsiteY24" fmla="*/ 200838 h 973434"/>
              <a:gd name="connsiteX25" fmla="*/ 718573 w 1183386"/>
              <a:gd name="connsiteY25" fmla="*/ 912121 h 973434"/>
              <a:gd name="connsiteX26" fmla="*/ 728868 w 1183386"/>
              <a:gd name="connsiteY26" fmla="*/ 959402 h 973434"/>
              <a:gd name="connsiteX27" fmla="*/ 1165365 w 1183386"/>
              <a:gd name="connsiteY27" fmla="*/ 190559 h 9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3386" h="973434">
                <a:moveTo>
                  <a:pt x="378846" y="326238"/>
                </a:moveTo>
                <a:lnTo>
                  <a:pt x="378846" y="326238"/>
                </a:lnTo>
                <a:cubicBezTo>
                  <a:pt x="356199" y="332405"/>
                  <a:pt x="333550" y="318015"/>
                  <a:pt x="329432" y="295402"/>
                </a:cubicBezTo>
                <a:lnTo>
                  <a:pt x="294430" y="139166"/>
                </a:lnTo>
                <a:cubicBezTo>
                  <a:pt x="288253" y="116553"/>
                  <a:pt x="302666" y="93940"/>
                  <a:pt x="325314" y="89829"/>
                </a:cubicBezTo>
                <a:lnTo>
                  <a:pt x="325314" y="89829"/>
                </a:lnTo>
                <a:cubicBezTo>
                  <a:pt x="347962" y="83662"/>
                  <a:pt x="370611" y="98052"/>
                  <a:pt x="374729" y="120665"/>
                </a:cubicBezTo>
                <a:lnTo>
                  <a:pt x="409731" y="276900"/>
                </a:lnTo>
                <a:cubicBezTo>
                  <a:pt x="415908" y="299513"/>
                  <a:pt x="401495" y="322126"/>
                  <a:pt x="378846" y="326238"/>
                </a:cubicBezTo>
                <a:close/>
                <a:moveTo>
                  <a:pt x="796813" y="188504"/>
                </a:moveTo>
                <a:lnTo>
                  <a:pt x="761811" y="32268"/>
                </a:lnTo>
                <a:cubicBezTo>
                  <a:pt x="755634" y="9655"/>
                  <a:pt x="732986" y="-4735"/>
                  <a:pt x="712396" y="1432"/>
                </a:cubicBezTo>
                <a:lnTo>
                  <a:pt x="712396" y="1432"/>
                </a:lnTo>
                <a:cubicBezTo>
                  <a:pt x="689748" y="7599"/>
                  <a:pt x="675336" y="30212"/>
                  <a:pt x="681512" y="50770"/>
                </a:cubicBezTo>
                <a:lnTo>
                  <a:pt x="716515" y="207005"/>
                </a:lnTo>
                <a:cubicBezTo>
                  <a:pt x="722691" y="229618"/>
                  <a:pt x="745340" y="244008"/>
                  <a:pt x="765929" y="237841"/>
                </a:cubicBezTo>
                <a:lnTo>
                  <a:pt x="765929" y="237841"/>
                </a:lnTo>
                <a:cubicBezTo>
                  <a:pt x="788578" y="233730"/>
                  <a:pt x="800931" y="211117"/>
                  <a:pt x="796813" y="188504"/>
                </a:cubicBezTo>
                <a:close/>
                <a:moveTo>
                  <a:pt x="716515" y="912121"/>
                </a:moveTo>
                <a:cubicBezTo>
                  <a:pt x="422085" y="979959"/>
                  <a:pt x="121478" y="770275"/>
                  <a:pt x="47356" y="445470"/>
                </a:cubicBezTo>
                <a:lnTo>
                  <a:pt x="0" y="455749"/>
                </a:lnTo>
                <a:cubicBezTo>
                  <a:pt x="80299" y="807278"/>
                  <a:pt x="407672" y="1033409"/>
                  <a:pt x="728868" y="959402"/>
                </a:cubicBezTo>
                <a:lnTo>
                  <a:pt x="716515" y="912121"/>
                </a:lnTo>
                <a:close/>
                <a:moveTo>
                  <a:pt x="1165365" y="190559"/>
                </a:moveTo>
                <a:lnTo>
                  <a:pt x="1118010" y="200838"/>
                </a:lnTo>
                <a:cubicBezTo>
                  <a:pt x="1192131" y="525643"/>
                  <a:pt x="1013003" y="844281"/>
                  <a:pt x="718573" y="912121"/>
                </a:cubicBezTo>
                <a:lnTo>
                  <a:pt x="728868" y="959402"/>
                </a:lnTo>
                <a:cubicBezTo>
                  <a:pt x="1050064" y="887452"/>
                  <a:pt x="1245664" y="542089"/>
                  <a:pt x="1165365" y="190559"/>
                </a:cubicBezTo>
                <a:close/>
              </a:path>
            </a:pathLst>
          </a:custGeom>
          <a:solidFill>
            <a:srgbClr val="000000"/>
          </a:solidFill>
          <a:ln w="20574" cap="flat">
            <a:noFill/>
            <a:prstDash val="solid"/>
            <a:miter/>
          </a:ln>
        </p:spPr>
        <p:txBody>
          <a:bodyPr rtlCol="0" anchor="ctr"/>
          <a:lstStyle/>
          <a:p>
            <a:endParaRPr lang="vi-VN"/>
          </a:p>
        </p:txBody>
      </p:sp>
      <p:grpSp>
        <p:nvGrpSpPr>
          <p:cNvPr id="7" name="Group 7"/>
          <p:cNvGrpSpPr/>
          <p:nvPr/>
        </p:nvGrpSpPr>
        <p:grpSpPr>
          <a:xfrm>
            <a:off x="5685988" y="1479129"/>
            <a:ext cx="5519890" cy="958270"/>
            <a:chOff x="0" y="0"/>
            <a:chExt cx="4889165" cy="848774"/>
          </a:xfrm>
        </p:grpSpPr>
        <p:sp>
          <p:nvSpPr>
            <p:cNvPr id="8" name="Freeform 8"/>
            <p:cNvSpPr/>
            <p:nvPr/>
          </p:nvSpPr>
          <p:spPr>
            <a:xfrm>
              <a:off x="0" y="0"/>
              <a:ext cx="4889165" cy="848774"/>
            </a:xfrm>
            <a:custGeom>
              <a:avLst/>
              <a:gdLst/>
              <a:ahLst/>
              <a:cxnLst/>
              <a:rect l="l" t="t" r="r" b="b"/>
              <a:pathLst>
                <a:path w="4889165" h="848774">
                  <a:moveTo>
                    <a:pt x="4764705" y="848774"/>
                  </a:moveTo>
                  <a:lnTo>
                    <a:pt x="124460" y="848774"/>
                  </a:lnTo>
                  <a:cubicBezTo>
                    <a:pt x="55880" y="848774"/>
                    <a:pt x="0" y="792894"/>
                    <a:pt x="0" y="724314"/>
                  </a:cubicBezTo>
                  <a:lnTo>
                    <a:pt x="0" y="124460"/>
                  </a:lnTo>
                  <a:cubicBezTo>
                    <a:pt x="0" y="55880"/>
                    <a:pt x="55880" y="0"/>
                    <a:pt x="124460" y="0"/>
                  </a:cubicBezTo>
                  <a:lnTo>
                    <a:pt x="4764705" y="0"/>
                  </a:lnTo>
                  <a:cubicBezTo>
                    <a:pt x="4833285" y="0"/>
                    <a:pt x="4889165" y="55880"/>
                    <a:pt x="4889165" y="124460"/>
                  </a:cubicBezTo>
                  <a:lnTo>
                    <a:pt x="4889165" y="724314"/>
                  </a:lnTo>
                  <a:cubicBezTo>
                    <a:pt x="4889165" y="792894"/>
                    <a:pt x="4833285" y="848774"/>
                    <a:pt x="4764705" y="848774"/>
                  </a:cubicBezTo>
                  <a:close/>
                </a:path>
              </a:pathLst>
            </a:custGeom>
            <a:solidFill>
              <a:srgbClr val="F46E16"/>
            </a:solidFill>
          </p:spPr>
        </p:sp>
      </p:grpSp>
      <p:sp>
        <p:nvSpPr>
          <p:cNvPr id="9" name="TextBox 9"/>
          <p:cNvSpPr txBox="1"/>
          <p:nvPr/>
        </p:nvSpPr>
        <p:spPr>
          <a:xfrm>
            <a:off x="5711388" y="1670448"/>
            <a:ext cx="5121260" cy="606266"/>
          </a:xfrm>
          <a:prstGeom prst="rect">
            <a:avLst/>
          </a:prstGeom>
        </p:spPr>
        <p:txBody>
          <a:bodyPr lIns="0" tIns="0" rIns="0" bIns="0" rtlCol="0" anchor="t">
            <a:spAutoFit/>
          </a:bodyPr>
          <a:lstStyle/>
          <a:p>
            <a:pPr marL="0" marR="0" lvl="0" indent="0" algn="ctr" defTabSz="914400" rtl="0" eaLnBrk="1" fontAlgn="auto" latinLnBrk="0" hangingPunct="1">
              <a:lnSpc>
                <a:spcPts val="5040"/>
              </a:lnSpc>
              <a:spcBef>
                <a:spcPct val="0"/>
              </a:spcBef>
              <a:spcAft>
                <a:spcPts val="0"/>
              </a:spcAft>
              <a:buClrTx/>
              <a:buSzTx/>
              <a:buFontTx/>
              <a:buNone/>
              <a:tabLst/>
              <a:defRPr/>
            </a:pPr>
            <a:r>
              <a:rPr kumimoji="0" lang="en-US" sz="3600" b="0" i="0" u="none" strike="noStrike" kern="1200" cap="none" spc="179" normalizeH="0" baseline="0" noProof="0" dirty="0">
                <a:ln>
                  <a:noFill/>
                </a:ln>
                <a:solidFill>
                  <a:srgbClr val="FFFFFF"/>
                </a:solidFill>
                <a:effectLst/>
                <a:uLnTx/>
                <a:uFillTx/>
                <a:latin typeface="Arial" panose="020B0604020202020204" pitchFamily="34" charset="0"/>
                <a:ea typeface="+mn-ea"/>
                <a:cs typeface="+mn-cs"/>
              </a:rPr>
              <a:t>THANK YOU!</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31841" y="1028700"/>
            <a:ext cx="1928280" cy="63107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400" y="3085534"/>
            <a:ext cx="1028700" cy="96183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28358">
            <a:off x="-299763" y="525080"/>
            <a:ext cx="1931340" cy="1706528"/>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585">
            <a:off x="17158921" y="6793403"/>
            <a:ext cx="756373" cy="1276579"/>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962778">
            <a:off x="14048608" y="7546531"/>
            <a:ext cx="3613232" cy="3423537"/>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813124">
            <a:off x="11667048" y="9753316"/>
            <a:ext cx="1928280" cy="631074"/>
          </a:xfrm>
          <a:prstGeom prst="rect">
            <a:avLst/>
          </a:prstGeom>
        </p:spPr>
      </p:pic>
      <p:sp>
        <p:nvSpPr>
          <p:cNvPr id="19" name="TextBox 18">
            <a:extLst>
              <a:ext uri="{FF2B5EF4-FFF2-40B4-BE49-F238E27FC236}">
                <a16:creationId xmlns="" xmlns:a16="http://schemas.microsoft.com/office/drawing/2014/main" id="{353443A3-B91F-4F69-A35E-3F9E53106EED}"/>
              </a:ext>
            </a:extLst>
          </p:cNvPr>
          <p:cNvSpPr txBox="1"/>
          <p:nvPr/>
        </p:nvSpPr>
        <p:spPr>
          <a:xfrm>
            <a:off x="2331841" y="3566451"/>
            <a:ext cx="11213667" cy="3211007"/>
          </a:xfrm>
          <a:prstGeom prst="rect">
            <a:avLst/>
          </a:prstGeom>
          <a:noFill/>
        </p:spPr>
        <p:txBody>
          <a:bodyPr wrap="square" rtlCol="0">
            <a:spAutoFit/>
          </a:bodyPr>
          <a:lstStyle/>
          <a:p>
            <a:pPr algn="ctr">
              <a:lnSpc>
                <a:spcPct val="150000"/>
              </a:lnSpc>
            </a:pPr>
            <a:r>
              <a:rPr lang="en-US" sz="7200" b="1" dirty="0">
                <a:latin typeface="Arial" panose="020B0604020202020204" pitchFamily="34" charset="0"/>
                <a:cs typeface="Arial" panose="020B0604020202020204" pitchFamily="34" charset="0"/>
              </a:rPr>
              <a:t>CẢM ƠN CÁC EM ĐÃ CHÚ Ý BÀI GIẢNG!</a:t>
            </a:r>
            <a:endParaRPr lang="vi-VN" sz="7200" b="1" dirty="0" err="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6074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B17"/>
        </a:solidFill>
        <a:effectLst/>
      </p:bgPr>
    </p:bg>
    <p:spTree>
      <p:nvGrpSpPr>
        <p:cNvPr id="1" name=""/>
        <p:cNvGrpSpPr/>
        <p:nvPr/>
      </p:nvGrpSpPr>
      <p:grpSpPr>
        <a:xfrm>
          <a:off x="0" y="0"/>
          <a:ext cx="0" cy="0"/>
          <a:chOff x="0" y="0"/>
          <a:chExt cx="0" cy="0"/>
        </a:xfrm>
      </p:grpSpPr>
      <p:sp>
        <p:nvSpPr>
          <p:cNvPr id="2" name="TextBox 2"/>
          <p:cNvSpPr txBox="1"/>
          <p:nvPr/>
        </p:nvSpPr>
        <p:spPr>
          <a:xfrm>
            <a:off x="6858000" y="3924016"/>
            <a:ext cx="10401300" cy="3034292"/>
          </a:xfrm>
          <a:prstGeom prst="rect">
            <a:avLst/>
          </a:prstGeom>
        </p:spPr>
        <p:txBody>
          <a:bodyPr wrap="square" lIns="0" tIns="0" rIns="0" bIns="0" rtlCol="0" anchor="t">
            <a:spAutoFit/>
          </a:bodyPr>
          <a:lstStyle/>
          <a:p>
            <a:pPr marL="0" lvl="0" indent="0" algn="ctr">
              <a:lnSpc>
                <a:spcPct val="130000"/>
              </a:lnSpc>
            </a:pPr>
            <a:r>
              <a:rPr lang="en-US" sz="8000" b="1" spc="720" dirty="0">
                <a:solidFill>
                  <a:srgbClr val="FFFFFF"/>
                </a:solidFill>
                <a:latin typeface="Arial" panose="020B0604020202020204" pitchFamily="34" charset="0"/>
              </a:rPr>
              <a:t>HAI ĐOẠN THẲNG BẰNG NHAU</a:t>
            </a:r>
            <a:endParaRPr lang="en-US" sz="8000" b="1" u="none" spc="720" dirty="0">
              <a:solidFill>
                <a:srgbClr val="FFFFFF"/>
              </a:solidFill>
              <a:latin typeface="Arial" panose="020B0604020202020204" pitchFamily="34" charset="0"/>
            </a:endParaRP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905059">
            <a:off x="405222" y="7671255"/>
            <a:ext cx="2638689" cy="229052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7409"/>
          <a:stretch>
            <a:fillRect/>
          </a:stretch>
        </p:blipFill>
        <p:spPr>
          <a:xfrm>
            <a:off x="14888829" y="0"/>
            <a:ext cx="3399171" cy="1716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72101">
            <a:off x="8193437" y="961719"/>
            <a:ext cx="1958314" cy="640903"/>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138084">
            <a:off x="8409847" y="8500138"/>
            <a:ext cx="1468306" cy="1891261"/>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357335" y="8265231"/>
            <a:ext cx="1097730" cy="1026378"/>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605585">
            <a:off x="17345368" y="4358905"/>
            <a:ext cx="614106" cy="1036466"/>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559809" y="3016502"/>
            <a:ext cx="3883356" cy="4254673"/>
          </a:xfrm>
          <a:prstGeom prst="rect">
            <a:avLst/>
          </a:prstGeom>
        </p:spPr>
      </p:pic>
      <p:sp>
        <p:nvSpPr>
          <p:cNvPr id="10" name="TextBox 10"/>
          <p:cNvSpPr txBox="1"/>
          <p:nvPr/>
        </p:nvSpPr>
        <p:spPr>
          <a:xfrm>
            <a:off x="2559809" y="4108438"/>
            <a:ext cx="3883356" cy="2321148"/>
          </a:xfrm>
          <a:prstGeom prst="rect">
            <a:avLst/>
          </a:prstGeom>
        </p:spPr>
        <p:txBody>
          <a:bodyPr lIns="0" tIns="0" rIns="0" bIns="0" rtlCol="0" anchor="t">
            <a:spAutoFit/>
          </a:bodyPr>
          <a:lstStyle/>
          <a:p>
            <a:pPr marL="0" lvl="0" indent="0" algn="ctr">
              <a:lnSpc>
                <a:spcPts val="18125"/>
              </a:lnSpc>
              <a:spcBef>
                <a:spcPct val="0"/>
              </a:spcBef>
            </a:pPr>
            <a:r>
              <a:rPr lang="en-US" sz="18125" dirty="0">
                <a:solidFill>
                  <a:srgbClr val="F46E16"/>
                </a:solidFill>
                <a:latin typeface="Arial" panose="020B0604020202020204" pitchFamily="34" charset="0"/>
              </a:rPr>
              <a:t>I</a:t>
            </a:r>
          </a:p>
        </p:txBody>
      </p:sp>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38200" y="1029039"/>
            <a:ext cx="1113922" cy="99240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0800000">
            <a:off x="2161" y="0"/>
            <a:ext cx="3522982" cy="3585733"/>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43522"/>
          <a:stretch>
            <a:fillRect/>
          </a:stretch>
        </p:blipFill>
        <p:spPr>
          <a:xfrm>
            <a:off x="0" y="8713026"/>
            <a:ext cx="2909793" cy="1577641"/>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744200" y="249703"/>
            <a:ext cx="1097730" cy="1026378"/>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5585">
            <a:off x="16711796" y="510467"/>
            <a:ext cx="614106" cy="1036466"/>
          </a:xfrm>
          <a:prstGeom prst="rect">
            <a:avLst/>
          </a:prstGeom>
        </p:spPr>
      </p:pic>
      <p:sp>
        <p:nvSpPr>
          <p:cNvPr id="17" name="TextBox 16">
            <a:extLst>
              <a:ext uri="{FF2B5EF4-FFF2-40B4-BE49-F238E27FC236}">
                <a16:creationId xmlns="" xmlns:a16="http://schemas.microsoft.com/office/drawing/2014/main" id="{2BB7BE1A-5FA8-40C9-92C9-DF9DD4250F2C}"/>
              </a:ext>
            </a:extLst>
          </p:cNvPr>
          <p:cNvSpPr txBox="1"/>
          <p:nvPr/>
        </p:nvSpPr>
        <p:spPr>
          <a:xfrm>
            <a:off x="3276600" y="249703"/>
            <a:ext cx="11101345" cy="830997"/>
          </a:xfrm>
          <a:prstGeom prst="rect">
            <a:avLst/>
          </a:prstGeom>
          <a:noFill/>
        </p:spPr>
        <p:txBody>
          <a:bodyPr wrap="square" rtlCol="0">
            <a:spAutoFit/>
          </a:bodyPr>
          <a:lstStyle/>
          <a:p>
            <a:r>
              <a:rPr lang="en-US" sz="4800" b="1" dirty="0">
                <a:solidFill>
                  <a:srgbClr val="002060"/>
                </a:solidFill>
                <a:latin typeface="Arial" panose="020B0604020202020204" pitchFamily="34" charset="0"/>
                <a:cs typeface="Arial" panose="020B0604020202020204" pitchFamily="34" charset="0"/>
              </a:rPr>
              <a:t>1. </a:t>
            </a:r>
            <a:r>
              <a:rPr lang="en-US" sz="4800" b="1" dirty="0" err="1">
                <a:solidFill>
                  <a:srgbClr val="002060"/>
                </a:solidFill>
                <a:latin typeface="Arial" panose="020B0604020202020204" pitchFamily="34" charset="0"/>
                <a:cs typeface="Arial" panose="020B0604020202020204" pitchFamily="34" charset="0"/>
              </a:rPr>
              <a:t>Khái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niệm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đoạn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thẳng</a:t>
            </a:r>
            <a:endParaRPr lang="vi-VN" sz="4800" b="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 xmlns:a16="http://schemas.microsoft.com/office/drawing/2014/main" id="{51835CB7-0703-47D4-9C62-27575F7C074D}"/>
              </a:ext>
            </a:extLst>
          </p:cNvPr>
          <p:cNvSpPr txBox="1"/>
          <p:nvPr/>
        </p:nvSpPr>
        <p:spPr>
          <a:xfrm>
            <a:off x="3251200" y="2537828"/>
            <a:ext cx="13543656" cy="2641429"/>
          </a:xfrm>
          <a:prstGeom prst="rect">
            <a:avLst/>
          </a:prstGeom>
          <a:noFill/>
        </p:spPr>
        <p:txBody>
          <a:bodyPr wrap="square" rtlCol="0">
            <a:spAutoFit/>
          </a:bodyPr>
          <a:lstStyle/>
          <a:p>
            <a:pPr algn="just">
              <a:lnSpc>
                <a:spcPct val="130000"/>
              </a:lnSpc>
            </a:pPr>
            <a:r>
              <a:rPr lang="en-US" sz="4400" b="1" dirty="0">
                <a:solidFill>
                  <a:srgbClr val="0070C0"/>
                </a:solidFill>
                <a:latin typeface="Arial" panose="020B0604020202020204" pitchFamily="34" charset="0"/>
                <a:cs typeface="Arial" panose="020B0604020202020204" pitchFamily="34" charset="0"/>
              </a:rPr>
              <a:t>HĐ1. </a:t>
            </a:r>
            <a:r>
              <a:rPr lang="en-US" sz="4400" dirty="0" err="1">
                <a:latin typeface="Arial" panose="020B0604020202020204" pitchFamily="34" charset="0"/>
                <a:cs typeface="Arial" panose="020B0604020202020204" pitchFamily="34" charset="0"/>
              </a:rPr>
              <a:t>Với</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đặt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a:t>
            </a:r>
            <a:r>
              <a:rPr lang="en-US" sz="4400" dirty="0">
                <a:latin typeface="Arial" panose="020B0604020202020204" pitchFamily="34" charset="0"/>
                <a:cs typeface="Arial" panose="020B0604020202020204" pitchFamily="34" charset="0"/>
              </a:rPr>
              <a:t> qua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 B </a:t>
            </a:r>
            <a:r>
              <a:rPr lang="en-US" sz="4400" dirty="0" err="1">
                <a:latin typeface="Arial" panose="020B0604020202020204" pitchFamily="34" charset="0"/>
                <a:cs typeface="Arial" panose="020B0604020202020204" pitchFamily="34" charset="0"/>
              </a:rPr>
              <a:t>rồi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đầu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thước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từ</a:t>
            </a:r>
            <a:r>
              <a:rPr lang="en-US" sz="4400" dirty="0">
                <a:latin typeface="Arial" panose="020B0604020202020204" pitchFamily="34" charset="0"/>
                <a:cs typeface="Arial" panose="020B0604020202020204" pitchFamily="34" charset="0"/>
              </a:rPr>
              <a:t> A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B.</a:t>
            </a:r>
            <a:endParaRPr lang="vi-VN" sz="4400" dirty="0">
              <a:latin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 xmlns:a16="http://schemas.microsoft.com/office/drawing/2014/main" id="{D17E1DF1-4956-46C8-B146-8F5D3FB6BE39}"/>
              </a:ext>
            </a:extLst>
          </p:cNvPr>
          <p:cNvCxnSpPr/>
          <p:nvPr/>
        </p:nvCxnSpPr>
        <p:spPr>
          <a:xfrm flipV="1">
            <a:off x="6404960" y="7626570"/>
            <a:ext cx="5552428" cy="36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 xmlns:a16="http://schemas.microsoft.com/office/drawing/2014/main" id="{DCC9A5B5-D8C2-45E0-B634-1701CB0C107B}"/>
              </a:ext>
            </a:extLst>
          </p:cNvPr>
          <p:cNvGrpSpPr/>
          <p:nvPr/>
        </p:nvGrpSpPr>
        <p:grpSpPr>
          <a:xfrm>
            <a:off x="5948972" y="6709946"/>
            <a:ext cx="6234851" cy="1345725"/>
            <a:chOff x="4150259" y="775355"/>
            <a:chExt cx="8766878" cy="1345725"/>
          </a:xfrm>
        </p:grpSpPr>
        <p:sp>
          <p:nvSpPr>
            <p:cNvPr id="48" name="TextBox 47">
              <a:extLst>
                <a:ext uri="{FF2B5EF4-FFF2-40B4-BE49-F238E27FC236}">
                  <a16:creationId xmlns="" xmlns:a16="http://schemas.microsoft.com/office/drawing/2014/main" id="{88E32D4B-D7A1-4689-846F-D11F6ED4732B}"/>
                </a:ext>
              </a:extLst>
            </p:cNvPr>
            <p:cNvSpPr txBox="1"/>
            <p:nvPr/>
          </p:nvSpPr>
          <p:spPr>
            <a:xfrm>
              <a:off x="4150259" y="848916"/>
              <a:ext cx="87665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 xmlns:a16="http://schemas.microsoft.com/office/drawing/2014/main" id="{94C813B5-8112-45CE-8D28-363F8411EDBE}"/>
                </a:ext>
              </a:extLst>
            </p:cNvPr>
            <p:cNvSpPr txBox="1"/>
            <p:nvPr/>
          </p:nvSpPr>
          <p:spPr>
            <a:xfrm>
              <a:off x="4492260" y="1303605"/>
              <a:ext cx="457200" cy="784830"/>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 xmlns:a16="http://schemas.microsoft.com/office/drawing/2014/main" id="{E99ADBC9-B6EB-4E87-A04B-526091329769}"/>
                </a:ext>
              </a:extLst>
            </p:cNvPr>
            <p:cNvSpPr txBox="1"/>
            <p:nvPr/>
          </p:nvSpPr>
          <p:spPr>
            <a:xfrm>
              <a:off x="12171336" y="775355"/>
              <a:ext cx="745801" cy="809797"/>
            </a:xfrm>
            <a:prstGeom prst="rect">
              <a:avLst/>
            </a:prstGeom>
            <a:solidFill>
              <a:schemeClr val="bg1">
                <a:alpha val="2000"/>
              </a:schemeClr>
            </a:solidFill>
          </p:spPr>
          <p:txBody>
            <a:bodyPr wrap="square" rtlCol="0">
              <a:spAutoFit/>
            </a:bodyPr>
            <a:lstStyle/>
            <a:p>
              <a:r>
                <a:rPr lang="en-US" sz="450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B</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 xmlns:a16="http://schemas.microsoft.com/office/drawing/2014/main" id="{8FDCB29F-26C8-4231-ADB2-C20B20EECC0E}"/>
                </a:ext>
              </a:extLst>
            </p:cNvPr>
            <p:cNvSpPr txBox="1"/>
            <p:nvPr/>
          </p:nvSpPr>
          <p:spPr>
            <a:xfrm>
              <a:off x="12333701" y="1311283"/>
              <a:ext cx="388958" cy="809797"/>
            </a:xfrm>
            <a:prstGeom prst="rect">
              <a:avLst/>
            </a:prstGeom>
            <a:solidFill>
              <a:schemeClr val="bg1">
                <a:alpha val="2000"/>
              </a:schemeClr>
            </a:solidFill>
          </p:spPr>
          <p:txBody>
            <a:bodyPr wrap="square" rtlCol="0">
              <a:spAutoFit/>
            </a:bodyPr>
            <a:lstStyle/>
            <a:p>
              <a:r>
                <a:rPr lang="en-US" sz="4500" dirty="0">
                  <a:solidFill>
                    <a:schemeClr val="accent5">
                      <a:lumMod val="50000"/>
                    </a:schemeClr>
                  </a:solidFill>
                  <a:latin typeface="Arial" panose="020B0604020202020204" pitchFamily="34" charset="0"/>
                  <a:cs typeface="Arial" panose="020B0604020202020204" pitchFamily="34" charset="0"/>
                  <a:sym typeface="Wingdings" panose="05000000000000000000" pitchFamily="2" charset="2"/>
                </a:rPr>
                <a:t></a:t>
              </a:r>
              <a:endParaRPr lang="en-US" sz="4500" dirty="0">
                <a:solidFill>
                  <a:schemeClr val="accent5">
                    <a:lumMod val="50000"/>
                  </a:schemeClr>
                </a:solidFill>
                <a:latin typeface="Arial" panose="020B0604020202020204" pitchFamily="34" charset="0"/>
                <a:cs typeface="Arial" panose="020B0604020202020204" pitchFamily="34" charset="0"/>
              </a:endParaRPr>
            </a:p>
          </p:txBody>
        </p:sp>
      </p:grpSp>
      <p:pic>
        <p:nvPicPr>
          <p:cNvPr id="52" name="Picture 165">
            <a:extLst>
              <a:ext uri="{FF2B5EF4-FFF2-40B4-BE49-F238E27FC236}">
                <a16:creationId xmlns="" xmlns:a16="http://schemas.microsoft.com/office/drawing/2014/main" id="{B0CDF913-C156-4317-9C45-D3458DE74BAA}"/>
              </a:ext>
            </a:extLst>
          </p:cNvP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rot="5035233">
            <a:off x="7002383" y="5153732"/>
            <a:ext cx="1626677" cy="2885759"/>
          </a:xfrm>
          <a:prstGeom prst="rect">
            <a:avLst/>
          </a:prstGeom>
          <a:noFill/>
        </p:spPr>
      </p:pic>
      <p:pic>
        <p:nvPicPr>
          <p:cNvPr id="53" name="Picture 166">
            <a:extLst>
              <a:ext uri="{FF2B5EF4-FFF2-40B4-BE49-F238E27FC236}">
                <a16:creationId xmlns="" xmlns:a16="http://schemas.microsoft.com/office/drawing/2014/main" id="{40658484-A29A-45AD-9405-A9CA0019DE86}"/>
              </a:ext>
            </a:extLst>
          </p:cNvPr>
          <p:cNvPicPr>
            <a:picLocks noChangeAspect="1" noChangeArrowheads="1"/>
          </p:cNvPicPr>
          <p:nvPr/>
        </p:nvPicPr>
        <p:blipFill>
          <a:blip r:embed="rId11"/>
          <a:srcRect/>
          <a:stretch>
            <a:fillRect/>
          </a:stretch>
        </p:blipFill>
        <p:spPr bwMode="auto">
          <a:xfrm>
            <a:off x="4200015" y="7737091"/>
            <a:ext cx="10203330" cy="1792776"/>
          </a:xfrm>
          <a:prstGeom prst="rect">
            <a:avLst/>
          </a:prstGeom>
          <a:solidFill>
            <a:srgbClr val="FFFFFF">
              <a:alpha val="19000"/>
            </a:srgbClr>
          </a:solidFill>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1000" fill="hold"/>
                                        <p:tgtEl>
                                          <p:spTgt spid="53"/>
                                        </p:tgtEl>
                                        <p:attrNameLst>
                                          <p:attrName>ppt_x</p:attrName>
                                        </p:attrNameLst>
                                      </p:cBhvr>
                                      <p:tavLst>
                                        <p:tav tm="0">
                                          <p:val>
                                            <p:strVal val="#ppt_x"/>
                                          </p:val>
                                        </p:tav>
                                        <p:tav tm="100000">
                                          <p:val>
                                            <p:strVal val="#ppt_x"/>
                                          </p:val>
                                        </p:tav>
                                      </p:tavLst>
                                    </p:anim>
                                    <p:anim calcmode="lin" valueType="num">
                                      <p:cBhvr additive="base">
                                        <p:cTn id="14" dur="1000" fill="hold"/>
                                        <p:tgtEl>
                                          <p:spTgt spid="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additive="base">
                                        <p:cTn id="17" dur="1000" fill="hold"/>
                                        <p:tgtEl>
                                          <p:spTgt spid="52"/>
                                        </p:tgtEl>
                                        <p:attrNameLst>
                                          <p:attrName>ppt_x</p:attrName>
                                        </p:attrNameLst>
                                      </p:cBhvr>
                                      <p:tavLst>
                                        <p:tav tm="0">
                                          <p:val>
                                            <p:strVal val="#ppt_x"/>
                                          </p:val>
                                        </p:tav>
                                        <p:tav tm="100000">
                                          <p:val>
                                            <p:strVal val="#ppt_x"/>
                                          </p:val>
                                        </p:tav>
                                      </p:tavLst>
                                    </p:anim>
                                    <p:anim calcmode="lin" valueType="num">
                                      <p:cBhvr additive="base">
                                        <p:cTn id="18"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3.7037E-6 L 0.30269 0.00587 " pathEditMode="relative" rAng="0" ptsTypes="AA">
                                      <p:cBhvr>
                                        <p:cTn id="22" dur="1000" fill="hold"/>
                                        <p:tgtEl>
                                          <p:spTgt spid="52"/>
                                        </p:tgtEl>
                                        <p:attrNameLst>
                                          <p:attrName>ppt_x</p:attrName>
                                          <p:attrName>ppt_y</p:attrName>
                                        </p:attrNameLst>
                                      </p:cBhvr>
                                      <p:rCtr x="15130" y="293"/>
                                    </p:animMotion>
                                  </p:childTnLst>
                                </p:cTn>
                              </p:par>
                              <p:par>
                                <p:cTn id="23" presetID="2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nodeType="clickEffect">
                                  <p:stCondLst>
                                    <p:cond delay="0"/>
                                  </p:stCondLst>
                                  <p:childTnLst>
                                    <p:animEffect transition="out" filter="barn(inVertical)">
                                      <p:cBhvr>
                                        <p:cTn id="29" dur="1000"/>
                                        <p:tgtEl>
                                          <p:spTgt spid="53"/>
                                        </p:tgtEl>
                                      </p:cBhvr>
                                    </p:animEffect>
                                    <p:set>
                                      <p:cBhvr>
                                        <p:cTn id="30" dur="1" fill="hold">
                                          <p:stCondLst>
                                            <p:cond delay="999"/>
                                          </p:stCondLst>
                                        </p:cTn>
                                        <p:tgtEl>
                                          <p:spTgt spid="53"/>
                                        </p:tgtEl>
                                        <p:attrNameLst>
                                          <p:attrName>style.visibility</p:attrName>
                                        </p:attrNameLst>
                                      </p:cBhvr>
                                      <p:to>
                                        <p:strVal val="hidden"/>
                                      </p:to>
                                    </p:set>
                                  </p:childTnLst>
                                </p:cTn>
                              </p:par>
                              <p:par>
                                <p:cTn id="31" presetID="16" presetClass="exit" presetSubtype="21" fill="hold" nodeType="withEffect">
                                  <p:stCondLst>
                                    <p:cond delay="0"/>
                                  </p:stCondLst>
                                  <p:childTnLst>
                                    <p:animEffect transition="out" filter="barn(inVertical)">
                                      <p:cBhvr>
                                        <p:cTn id="32" dur="1000"/>
                                        <p:tgtEl>
                                          <p:spTgt spid="52"/>
                                        </p:tgtEl>
                                      </p:cBhvr>
                                    </p:animEffect>
                                    <p:set>
                                      <p:cBhvr>
                                        <p:cTn id="33" dur="1" fill="hold">
                                          <p:stCondLst>
                                            <p:cond delay="9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3" name="Picture 11">
            <a:extLst>
              <a:ext uri="{FF2B5EF4-FFF2-40B4-BE49-F238E27FC236}">
                <a16:creationId xmlns="" xmlns:a16="http://schemas.microsoft.com/office/drawing/2014/main" id="{A45B1A50-BF7E-40CB-88A3-FF85D5F3E1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416890" y="5090136"/>
            <a:ext cx="1981353" cy="2343536"/>
          </a:xfrm>
          <a:prstGeom prst="rect">
            <a:avLst/>
          </a:prstGeom>
        </p:spPr>
      </p:pic>
      <p:grpSp>
        <p:nvGrpSpPr>
          <p:cNvPr id="18" name="Group 17">
            <a:extLst>
              <a:ext uri="{FF2B5EF4-FFF2-40B4-BE49-F238E27FC236}">
                <a16:creationId xmlns="" xmlns:a16="http://schemas.microsoft.com/office/drawing/2014/main" id="{C2F54E08-DD7D-4609-BC8D-73C6A57FFA17}"/>
              </a:ext>
            </a:extLst>
          </p:cNvPr>
          <p:cNvGrpSpPr/>
          <p:nvPr/>
        </p:nvGrpSpPr>
        <p:grpSpPr>
          <a:xfrm>
            <a:off x="1372393" y="996190"/>
            <a:ext cx="16327744" cy="3794368"/>
            <a:chOff x="1495472" y="2571750"/>
            <a:chExt cx="12327750" cy="2776760"/>
          </a:xfrm>
        </p:grpSpPr>
        <p:sp>
          <p:nvSpPr>
            <p:cNvPr id="19" name="Freeform 3">
              <a:extLst>
                <a:ext uri="{FF2B5EF4-FFF2-40B4-BE49-F238E27FC236}">
                  <a16:creationId xmlns="" xmlns:a16="http://schemas.microsoft.com/office/drawing/2014/main" id="{30267DF4-67FC-4F6E-B145-0BE744FEAF81}"/>
                </a:ext>
              </a:extLst>
            </p:cNvPr>
            <p:cNvSpPr/>
            <p:nvPr/>
          </p:nvSpPr>
          <p:spPr>
            <a:xfrm>
              <a:off x="1495472" y="2571750"/>
              <a:ext cx="12327750" cy="2776760"/>
            </a:xfrm>
            <a:custGeom>
              <a:avLst/>
              <a:gdLst/>
              <a:ahLst/>
              <a:cxnLst/>
              <a:rect l="l" t="t" r="r" b="b"/>
              <a:pathLst>
                <a:path w="2063458" h="2203873">
                  <a:moveTo>
                    <a:pt x="0" y="0"/>
                  </a:moveTo>
                  <a:lnTo>
                    <a:pt x="2063458" y="0"/>
                  </a:lnTo>
                  <a:lnTo>
                    <a:pt x="2063458" y="2203873"/>
                  </a:lnTo>
                  <a:lnTo>
                    <a:pt x="0" y="2203873"/>
                  </a:lnTo>
                  <a:close/>
                </a:path>
              </a:pathLst>
            </a:custGeom>
            <a:solidFill>
              <a:srgbClr val="CCFF99"/>
            </a:solidFill>
          </p:spPr>
          <p:txBody>
            <a:bodyPr/>
            <a:lstStyle/>
            <a:p>
              <a:pPr algn="ctr">
                <a:lnSpc>
                  <a:spcPct val="135000"/>
                </a:lnSpc>
                <a:spcBef>
                  <a:spcPts val="600"/>
                </a:spcBef>
                <a:spcAft>
                  <a:spcPts val="600"/>
                </a:spcAft>
                <a:buClr>
                  <a:srgbClr val="000000"/>
                </a:buClr>
                <a:buFont typeface="Arial"/>
                <a:buNone/>
              </a:pPr>
              <a:r>
                <a:rPr lang="en-US" sz="2000" kern="0" dirty="0">
                  <a:solidFill>
                    <a:srgbClr val="F2F4CF"/>
                  </a:solidFill>
                  <a:latin typeface="Arial"/>
                  <a:ea typeface="Times New Roman" panose="02020603050405020304" pitchFamily="18" charset="0"/>
                  <a:cs typeface="Arial"/>
                  <a:sym typeface="Arial"/>
                </a:rPr>
                <a:t>           </a:t>
              </a:r>
              <a:endParaRPr lang="en-US" sz="2000" b="1" kern="0" dirty="0">
                <a:solidFill>
                  <a:srgbClr val="F2F4CF"/>
                </a:solidFill>
                <a:latin typeface="Arial"/>
                <a:ea typeface="Calibri" panose="020F0502020204030204" pitchFamily="34" charset="0"/>
                <a:cs typeface="Arial"/>
                <a:sym typeface="Arial"/>
              </a:endParaRPr>
            </a:p>
          </p:txBody>
        </p:sp>
        <p:pic>
          <p:nvPicPr>
            <p:cNvPr id="20" name="Picture 19">
              <a:extLst>
                <a:ext uri="{FF2B5EF4-FFF2-40B4-BE49-F238E27FC236}">
                  <a16:creationId xmlns="" xmlns:a16="http://schemas.microsoft.com/office/drawing/2014/main" id="{8BC421F3-FFC9-473C-8A21-C189C9ED53F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Lst>
            </a:blip>
            <a:stretch>
              <a:fillRect/>
            </a:stretch>
          </p:blipFill>
          <p:spPr>
            <a:xfrm>
              <a:off x="1495472" y="2571750"/>
              <a:ext cx="874096" cy="801335"/>
            </a:xfrm>
            <a:prstGeom prst="rect">
              <a:avLst/>
            </a:prstGeom>
          </p:spPr>
        </p:pic>
      </p:grpSp>
      <p:sp>
        <p:nvSpPr>
          <p:cNvPr id="21" name="TextBox 20">
            <a:extLst>
              <a:ext uri="{FF2B5EF4-FFF2-40B4-BE49-F238E27FC236}">
                <a16:creationId xmlns="" xmlns:a16="http://schemas.microsoft.com/office/drawing/2014/main" id="{B439D91F-06C8-4750-B821-777A60B3A4A1}"/>
              </a:ext>
            </a:extLst>
          </p:cNvPr>
          <p:cNvSpPr txBox="1"/>
          <p:nvPr/>
        </p:nvSpPr>
        <p:spPr>
          <a:xfrm>
            <a:off x="2703238" y="1125707"/>
            <a:ext cx="14670362" cy="1609480"/>
          </a:xfrm>
          <a:prstGeom prst="rect">
            <a:avLst/>
          </a:prstGeom>
          <a:noFill/>
        </p:spPr>
        <p:txBody>
          <a:bodyPr wrap="square">
            <a:spAutoFit/>
          </a:bodyPr>
          <a:lstStyle/>
          <a:p>
            <a:pPr>
              <a:lnSpc>
                <a:spcPct val="130000"/>
              </a:lnSpc>
            </a:pP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B.</a:t>
            </a:r>
          </a:p>
        </p:txBody>
      </p:sp>
      <p:pic>
        <p:nvPicPr>
          <p:cNvPr id="22" name="Picture 12">
            <a:extLst>
              <a:ext uri="{FF2B5EF4-FFF2-40B4-BE49-F238E27FC236}">
                <a16:creationId xmlns="" xmlns:a16="http://schemas.microsoft.com/office/drawing/2014/main" id="{3E50E24B-23BF-46FB-89E6-F0486F8B1C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38243"/>
          <a:stretch>
            <a:fillRect/>
          </a:stretch>
        </p:blipFill>
        <p:spPr>
          <a:xfrm>
            <a:off x="330252" y="6752842"/>
            <a:ext cx="2084282" cy="3240025"/>
          </a:xfrm>
          <a:prstGeom prst="rect">
            <a:avLst/>
          </a:prstGeom>
        </p:spPr>
      </p:pic>
      <p:pic>
        <p:nvPicPr>
          <p:cNvPr id="23" name="Picture 14">
            <a:extLst>
              <a:ext uri="{FF2B5EF4-FFF2-40B4-BE49-F238E27FC236}">
                <a16:creationId xmlns="" xmlns:a16="http://schemas.microsoft.com/office/drawing/2014/main" id="{575E3D9E-71FE-4A46-9364-5DE8028276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81911">
            <a:off x="109308" y="375612"/>
            <a:ext cx="980647" cy="916905"/>
          </a:xfrm>
          <a:prstGeom prst="rect">
            <a:avLst/>
          </a:prstGeom>
        </p:spPr>
      </p:pic>
      <p:grpSp>
        <p:nvGrpSpPr>
          <p:cNvPr id="25" name="Group 24">
            <a:extLst>
              <a:ext uri="{FF2B5EF4-FFF2-40B4-BE49-F238E27FC236}">
                <a16:creationId xmlns="" xmlns:a16="http://schemas.microsoft.com/office/drawing/2014/main" id="{DCB02463-24CB-4DFB-9214-B54A31CF2C7D}"/>
              </a:ext>
            </a:extLst>
          </p:cNvPr>
          <p:cNvGrpSpPr/>
          <p:nvPr/>
        </p:nvGrpSpPr>
        <p:grpSpPr>
          <a:xfrm>
            <a:off x="3279385" y="6131173"/>
            <a:ext cx="13520589" cy="3569053"/>
            <a:chOff x="3279385" y="6131173"/>
            <a:chExt cx="13520589" cy="3569053"/>
          </a:xfrm>
        </p:grpSpPr>
        <p:pic>
          <p:nvPicPr>
            <p:cNvPr id="2" name="Picture 2">
              <a:extLst>
                <a:ext uri="{FF2B5EF4-FFF2-40B4-BE49-F238E27FC236}">
                  <a16:creationId xmlns="" xmlns:a16="http://schemas.microsoft.com/office/drawing/2014/main" id="{C950AA9D-3298-48EC-A87C-904AA438C03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279385" y="6131173"/>
              <a:ext cx="12254007" cy="3012093"/>
            </a:xfrm>
            <a:prstGeom prst="rect">
              <a:avLst/>
            </a:prstGeom>
          </p:spPr>
        </p:pic>
        <p:pic>
          <p:nvPicPr>
            <p:cNvPr id="4" name="Picture 15">
              <a:extLst>
                <a:ext uri="{FF2B5EF4-FFF2-40B4-BE49-F238E27FC236}">
                  <a16:creationId xmlns="" xmlns:a16="http://schemas.microsoft.com/office/drawing/2014/main" id="{76F9EC29-F9E0-436D-9AD9-0732AA364C9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54289">
              <a:off x="14015158" y="8788832"/>
              <a:ext cx="2784816" cy="911394"/>
            </a:xfrm>
            <a:prstGeom prst="rect">
              <a:avLst/>
            </a:prstGeom>
          </p:spPr>
        </p:pic>
        <p:pic>
          <p:nvPicPr>
            <p:cNvPr id="24" name="Picture 23">
              <a:extLst>
                <a:ext uri="{FF2B5EF4-FFF2-40B4-BE49-F238E27FC236}">
                  <a16:creationId xmlns="" xmlns:a16="http://schemas.microsoft.com/office/drawing/2014/main" id="{D06ED3E6-C003-4251-A559-5927429FC5A0}"/>
                </a:ext>
              </a:extLst>
            </p:cNvPr>
            <p:cNvPicPr>
              <a:picLocks noChangeAspect="1"/>
            </p:cNvPicPr>
            <p:nvPr/>
          </p:nvPicPr>
          <p:blipFill>
            <a:blip r:embed="rId14"/>
            <a:stretch>
              <a:fillRect/>
            </a:stretch>
          </p:blipFill>
          <p:spPr>
            <a:xfrm>
              <a:off x="3304785" y="6261904"/>
              <a:ext cx="749348" cy="746714"/>
            </a:xfrm>
            <a:prstGeom prst="rect">
              <a:avLst/>
            </a:prstGeom>
          </p:spPr>
        </p:pic>
      </p:grpSp>
      <p:sp>
        <p:nvSpPr>
          <p:cNvPr id="17" name="TextBox 16">
            <a:extLst>
              <a:ext uri="{FF2B5EF4-FFF2-40B4-BE49-F238E27FC236}">
                <a16:creationId xmlns="" xmlns:a16="http://schemas.microsoft.com/office/drawing/2014/main" id="{3FC939FB-D668-448C-B420-79BF1680B528}"/>
              </a:ext>
            </a:extLst>
          </p:cNvPr>
          <p:cNvSpPr txBox="1"/>
          <p:nvPr/>
        </p:nvSpPr>
        <p:spPr>
          <a:xfrm>
            <a:off x="3921925" y="6779573"/>
            <a:ext cx="11112090" cy="1569660"/>
          </a:xfrm>
          <a:prstGeom prst="rect">
            <a:avLst/>
          </a:prstGeom>
          <a:noFill/>
        </p:spPr>
        <p:txBody>
          <a:bodyPr wrap="square">
            <a:spAutoFit/>
          </a:bodyPr>
          <a:lstStyle/>
          <a:p>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AB </a:t>
            </a:r>
            <a:r>
              <a:rPr lang="en-US" sz="4800" dirty="0" err="1">
                <a:latin typeface="Arial" panose="020B0604020202020204" pitchFamily="34" charset="0"/>
                <a:cs typeface="Arial" panose="020B0604020202020204" pitchFamily="34" charset="0"/>
              </a:rPr>
              <a:t>cũng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gọi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đoạn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thẳng</a:t>
            </a:r>
            <a:r>
              <a:rPr lang="en-US" sz="4800" dirty="0">
                <a:latin typeface="Arial" panose="020B0604020202020204" pitchFamily="34" charset="0"/>
                <a:cs typeface="Arial" panose="020B0604020202020204" pitchFamily="34" charset="0"/>
              </a:rPr>
              <a:t> </a:t>
            </a:r>
            <a:r>
              <a:rPr lang="en-US" sz="4800" dirty="0" smtClean="0">
                <a:latin typeface="Arial" panose="020B0604020202020204" pitchFamily="34" charset="0"/>
                <a:cs typeface="Arial" panose="020B0604020202020204" pitchFamily="34" charset="0"/>
              </a:rPr>
              <a:t>BA.</a:t>
            </a:r>
            <a:endParaRPr lang="en-US" sz="48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 xmlns:a16="http://schemas.microsoft.com/office/drawing/2014/main" id="{CA6161A7-E45B-43F9-9BC4-2242CA0E3BFD}"/>
              </a:ext>
            </a:extLst>
          </p:cNvPr>
          <p:cNvPicPr>
            <a:picLocks noChangeAspect="1"/>
          </p:cNvPicPr>
          <p:nvPr/>
        </p:nvPicPr>
        <p:blipFill>
          <a:blip r:embed="rId15"/>
          <a:stretch>
            <a:fillRect/>
          </a:stretch>
        </p:blipFill>
        <p:spPr>
          <a:xfrm>
            <a:off x="5397727" y="3300351"/>
            <a:ext cx="7492546" cy="925043"/>
          </a:xfrm>
          <a:prstGeom prst="rect">
            <a:avLst/>
          </a:prstGeom>
        </p:spPr>
      </p:pic>
    </p:spTree>
    <p:extLst>
      <p:ext uri="{BB962C8B-B14F-4D97-AF65-F5344CB8AC3E}">
        <p14:creationId xmlns:p14="http://schemas.microsoft.com/office/powerpoint/2010/main" val="104833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6364500" y="73302"/>
            <a:ext cx="1408590" cy="1929575"/>
          </a:xfrm>
          <a:prstGeom prst="rect">
            <a:avLst/>
          </a:prstGeom>
        </p:spPr>
      </p:pic>
      <p:sp>
        <p:nvSpPr>
          <p:cNvPr id="7" name="TextBox 7"/>
          <p:cNvSpPr txBox="1"/>
          <p:nvPr/>
        </p:nvSpPr>
        <p:spPr>
          <a:xfrm>
            <a:off x="3017711" y="1037315"/>
            <a:ext cx="12696309" cy="754566"/>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600"/>
              </a:spcBef>
              <a:spcAft>
                <a:spcPts val="600"/>
              </a:spcAft>
              <a:buClrTx/>
              <a:buSzTx/>
              <a:buFontTx/>
              <a:buNone/>
              <a:tabLst/>
              <a:defRPr/>
            </a:pP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Hãy</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đọc</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tên</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tất</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cả</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đoạn</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thẳng</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trong</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Hình</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 </a:t>
            </a:r>
            <a:r>
              <a:rPr kumimoji="0" lang="en-GB" sz="4500" b="1" i="0" u="none" strike="noStrike" kern="1200" cap="none" spc="0" normalizeH="0" baseline="0" noProof="0" dirty="0" err="1">
                <a:ln>
                  <a:noFill/>
                </a:ln>
                <a:solidFill>
                  <a:srgbClr val="5F3329"/>
                </a:solidFill>
                <a:effectLst/>
                <a:uLnTx/>
                <a:uFillTx/>
                <a:latin typeface="Arial" panose="020B0604020202020204" pitchFamily="34" charset="0"/>
                <a:ea typeface="+mn-ea"/>
                <a:cs typeface="Arial" panose="020B0604020202020204" pitchFamily="34" charset="0"/>
              </a:rPr>
              <a:t>sau</a:t>
            </a:r>
            <a:r>
              <a:rPr kumimoji="0" lang="en-GB"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rPr>
              <a:t>:</a:t>
            </a:r>
            <a:endParaRPr kumimoji="0" lang="en-US" sz="4500" b="1" i="0" u="none" strike="noStrike" kern="1200" cap="none" spc="0" normalizeH="0" baseline="0" noProof="0" dirty="0">
              <a:ln>
                <a:noFill/>
              </a:ln>
              <a:solidFill>
                <a:srgbClr val="5F3329"/>
              </a:solidFill>
              <a:effectLst/>
              <a:uLnTx/>
              <a:uFillTx/>
              <a:latin typeface="Arial" panose="020B0604020202020204" pitchFamily="34" charset="0"/>
              <a:ea typeface="+mn-ea"/>
              <a:cs typeface="Arial" panose="020B0604020202020204" pitchFamily="34"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16453" y="8877300"/>
            <a:ext cx="1532968" cy="1126731"/>
          </a:xfrm>
          <a:prstGeom prst="rect">
            <a:avLst/>
          </a:prstGeom>
        </p:spPr>
      </p:pic>
      <p:sp>
        <p:nvSpPr>
          <p:cNvPr id="24" name="TextBox 23"/>
          <p:cNvSpPr txBox="1"/>
          <p:nvPr/>
        </p:nvSpPr>
        <p:spPr>
          <a:xfrm>
            <a:off x="1871192" y="4176260"/>
            <a:ext cx="9481299" cy="2041456"/>
          </a:xfrm>
          <a:prstGeom prst="rect">
            <a:avLst/>
          </a:prstGeom>
          <a:noFill/>
        </p:spPr>
        <p:txBody>
          <a:bodyPr wrap="square">
            <a:spAutoFit/>
          </a:bodyPr>
          <a:lstStyle/>
          <a:p>
            <a:pPr marL="65088" marR="0" lvl="0" indent="-65088" algn="just" defTabSz="914400" rtl="0" eaLnBrk="1" fontAlgn="auto" latinLnBrk="0" hangingPunct="1">
              <a:lnSpc>
                <a:spcPct val="15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Các</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đoạn</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thẳng</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trong</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hình</a:t>
            </a:r>
            <a:r>
              <a:rPr kumimoji="0" lang="en-US" sz="4500" b="0" i="0" u="none" strike="noStrike" kern="1200" cap="none" spc="0" normalizeH="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500" b="0"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là</a:t>
            </a:r>
            <a:r>
              <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a:p>
            <a:pPr marL="65088" marR="0" lvl="0" indent="-65088" algn="ctr" defTabSz="914400" rtl="0" eaLnBrk="1" fontAlgn="auto" latinLnBrk="0" hangingPunct="1">
              <a:lnSpc>
                <a:spcPct val="150000"/>
              </a:lnSpc>
              <a:spcBef>
                <a:spcPts val="0"/>
              </a:spcBef>
              <a:spcAft>
                <a:spcPts val="0"/>
              </a:spcAft>
              <a:buClrTx/>
              <a:buSzTx/>
              <a:buFontTx/>
              <a:buNone/>
              <a:tabLst/>
              <a:defRPr/>
            </a:pPr>
            <a:r>
              <a:rPr kumimoji="0" lang="en-GB" sz="4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AB; AC; BC</a:t>
            </a:r>
            <a:endParaRPr kumimoji="0" lang="en-US" sz="4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26"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0758" y="589236"/>
            <a:ext cx="1971078" cy="1727157"/>
          </a:xfrm>
          <a:prstGeom prst="rect">
            <a:avLst/>
          </a:prstGeom>
        </p:spPr>
      </p:pic>
      <p:grpSp>
        <p:nvGrpSpPr>
          <p:cNvPr id="2" name="Group 1"/>
          <p:cNvGrpSpPr/>
          <p:nvPr/>
        </p:nvGrpSpPr>
        <p:grpSpPr>
          <a:xfrm>
            <a:off x="12002922" y="3072132"/>
            <a:ext cx="5065873" cy="4687601"/>
            <a:chOff x="7113116" y="1677672"/>
            <a:chExt cx="5065873" cy="4687601"/>
          </a:xfrm>
        </p:grpSpPr>
        <p:sp>
          <p:nvSpPr>
            <p:cNvPr id="34" name="Isosceles Triangle 33"/>
            <p:cNvSpPr/>
            <p:nvPr/>
          </p:nvSpPr>
          <p:spPr>
            <a:xfrm rot="20849656">
              <a:off x="7197562" y="2330462"/>
              <a:ext cx="3839783" cy="2868278"/>
            </a:xfrm>
            <a:prstGeom prst="triangle">
              <a:avLst>
                <a:gd name="adj" fmla="val 44424"/>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37">
              <a:extLst>
                <a:ext uri="{FF2B5EF4-FFF2-40B4-BE49-F238E27FC236}">
                  <a16:creationId xmlns="" xmlns:a16="http://schemas.microsoft.com/office/drawing/2014/main" id="{C2F87412-107F-44E1-A048-F4EEBBD1BFCE}"/>
                </a:ext>
              </a:extLst>
            </p:cNvPr>
            <p:cNvSpPr txBox="1"/>
            <p:nvPr/>
          </p:nvSpPr>
          <p:spPr>
            <a:xfrm>
              <a:off x="8273460" y="1677672"/>
              <a:ext cx="876650" cy="640807"/>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A</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 xmlns:a16="http://schemas.microsoft.com/office/drawing/2014/main" id="{C2F87412-107F-44E1-A048-F4EEBBD1BFCE}"/>
                </a:ext>
              </a:extLst>
            </p:cNvPr>
            <p:cNvSpPr txBox="1"/>
            <p:nvPr/>
          </p:nvSpPr>
          <p:spPr>
            <a:xfrm>
              <a:off x="11302339" y="4174941"/>
              <a:ext cx="876650" cy="640807"/>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C</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 xmlns:a16="http://schemas.microsoft.com/office/drawing/2014/main" id="{C2F87412-107F-44E1-A048-F4EEBBD1BFCE}"/>
                </a:ext>
              </a:extLst>
            </p:cNvPr>
            <p:cNvSpPr txBox="1"/>
            <p:nvPr/>
          </p:nvSpPr>
          <p:spPr>
            <a:xfrm>
              <a:off x="7113116" y="5580443"/>
              <a:ext cx="736249" cy="784830"/>
            </a:xfrm>
            <a:prstGeom prst="rect">
              <a:avLst/>
            </a:prstGeom>
            <a:solidFill>
              <a:schemeClr val="bg1">
                <a:alpha val="2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sym typeface="Wingdings" panose="05000000000000000000" pitchFamily="2" charset="2"/>
                </a:rPr>
                <a:t>B</a:t>
              </a:r>
              <a:endParaRPr kumimoji="0" lang="en-US" sz="4500" b="0"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8565" y="298869"/>
            <a:ext cx="18288000" cy="980234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5819"/>
          <a:stretch>
            <a:fillRect/>
          </a:stretch>
        </p:blipFill>
        <p:spPr>
          <a:xfrm>
            <a:off x="-128000" y="6799824"/>
            <a:ext cx="2373621" cy="352298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89045">
            <a:off x="15972008" y="9100168"/>
            <a:ext cx="2574582" cy="84259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717560" y="-257249"/>
            <a:ext cx="2714405" cy="2571899"/>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8243"/>
          <a:stretch>
            <a:fillRect/>
          </a:stretch>
        </p:blipFill>
        <p:spPr>
          <a:xfrm>
            <a:off x="0" y="1553264"/>
            <a:ext cx="2084282" cy="324002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81911">
            <a:off x="2509162" y="348790"/>
            <a:ext cx="980647" cy="916905"/>
          </a:xfrm>
          <a:prstGeom prst="rect">
            <a:avLst/>
          </a:prstGeom>
        </p:spPr>
      </p:pic>
      <p:sp>
        <p:nvSpPr>
          <p:cNvPr id="18" name="TextBox 17">
            <a:extLst>
              <a:ext uri="{FF2B5EF4-FFF2-40B4-BE49-F238E27FC236}">
                <a16:creationId xmlns="" xmlns:a16="http://schemas.microsoft.com/office/drawing/2014/main" id="{C570F0AD-635B-4261-AECD-3EFB7C764C60}"/>
              </a:ext>
            </a:extLst>
          </p:cNvPr>
          <p:cNvSpPr txBox="1"/>
          <p:nvPr/>
        </p:nvSpPr>
        <p:spPr>
          <a:xfrm>
            <a:off x="1453283" y="1261288"/>
            <a:ext cx="14451539" cy="1609480"/>
          </a:xfrm>
          <a:prstGeom prst="rect">
            <a:avLst/>
          </a:prstGeom>
          <a:noFill/>
        </p:spPr>
        <p:txBody>
          <a:bodyPr wrap="square" rtlCol="0">
            <a:spAutoFit/>
          </a:bodyPr>
          <a:lstStyle/>
          <a:p>
            <a:pPr algn="just">
              <a:lnSpc>
                <a:spcPct val="130000"/>
              </a:lnSpc>
            </a:pPr>
            <a:r>
              <a:rPr lang="en-US" sz="4000" b="1" dirty="0" err="1">
                <a:solidFill>
                  <a:srgbClr val="0070C0"/>
                </a:solidFill>
                <a:latin typeface="Arial" panose="020B0604020202020204" pitchFamily="34" charset="0"/>
                <a:cs typeface="Arial" panose="020B0604020202020204" pitchFamily="34" charset="0"/>
              </a:rPr>
              <a:t>Luyện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tập</a:t>
            </a:r>
            <a:r>
              <a:rPr lang="en-US" sz="4000" b="1" dirty="0">
                <a:solidFill>
                  <a:srgbClr val="0070C0"/>
                </a:solidFill>
                <a:latin typeface="Arial" panose="020B0604020202020204" pitchFamily="34" charset="0"/>
                <a:cs typeface="Arial" panose="020B0604020202020204" pitchFamily="34" charset="0"/>
              </a:rPr>
              <a:t> 1. </a:t>
            </a: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41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IK,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IK.</a:t>
            </a:r>
            <a:endParaRPr lang="vi-VN" sz="4000" dirty="0" err="1">
              <a:latin typeface="Arial" panose="020B0604020202020204" pitchFamily="34" charset="0"/>
              <a:cs typeface="Arial" panose="020B0604020202020204" pitchFamily="34" charset="0"/>
            </a:endParaRPr>
          </a:p>
        </p:txBody>
      </p:sp>
      <p:pic>
        <p:nvPicPr>
          <p:cNvPr id="22" name="Picture 21">
            <a:extLst>
              <a:ext uri="{FF2B5EF4-FFF2-40B4-BE49-F238E27FC236}">
                <a16:creationId xmlns="" xmlns:a16="http://schemas.microsoft.com/office/drawing/2014/main" id="{BC17C76E-EB66-4248-8E20-341E15016743}"/>
              </a:ext>
            </a:extLst>
          </p:cNvPr>
          <p:cNvPicPr>
            <a:picLocks noChangeAspect="1"/>
          </p:cNvPicPr>
          <p:nvPr/>
        </p:nvPicPr>
        <p:blipFill>
          <a:blip r:embed="rId14"/>
          <a:stretch>
            <a:fillRect/>
          </a:stretch>
        </p:blipFill>
        <p:spPr>
          <a:xfrm>
            <a:off x="10602528" y="2987203"/>
            <a:ext cx="7010400" cy="2530179"/>
          </a:xfrm>
          <a:prstGeom prst="rect">
            <a:avLst/>
          </a:prstGeom>
        </p:spPr>
      </p:pic>
      <p:sp>
        <p:nvSpPr>
          <p:cNvPr id="23" name="TextBox 22">
            <a:extLst>
              <a:ext uri="{FF2B5EF4-FFF2-40B4-BE49-F238E27FC236}">
                <a16:creationId xmlns="" xmlns:a16="http://schemas.microsoft.com/office/drawing/2014/main" id="{9149ABC1-3DEA-4D3E-BBF9-5DA816ED2D56}"/>
              </a:ext>
            </a:extLst>
          </p:cNvPr>
          <p:cNvSpPr txBox="1"/>
          <p:nvPr/>
        </p:nvSpPr>
        <p:spPr>
          <a:xfrm>
            <a:off x="11844284" y="5272099"/>
            <a:ext cx="3962400" cy="737574"/>
          </a:xfrm>
          <a:prstGeom prst="rect">
            <a:avLst/>
          </a:prstGeom>
          <a:noFill/>
        </p:spPr>
        <p:txBody>
          <a:bodyPr wrap="square" rtlCol="0">
            <a:spAutoFit/>
          </a:bodyPr>
          <a:lstStyle/>
          <a:p>
            <a:pPr algn="ctr">
              <a:lnSpc>
                <a:spcPct val="130000"/>
              </a:lnSpc>
            </a:pPr>
            <a:r>
              <a:rPr lang="en-US" sz="3600" i="1" dirty="0" err="1">
                <a:solidFill>
                  <a:srgbClr val="002060"/>
                </a:solidFill>
                <a:latin typeface="Arial" panose="020B0604020202020204" pitchFamily="34" charset="0"/>
                <a:cs typeface="Arial" panose="020B0604020202020204" pitchFamily="34" charset="0"/>
              </a:rPr>
              <a:t>Hình</a:t>
            </a:r>
            <a:r>
              <a:rPr lang="en-US" sz="3600" i="1" dirty="0">
                <a:solidFill>
                  <a:srgbClr val="002060"/>
                </a:solidFill>
                <a:latin typeface="Arial" panose="020B0604020202020204" pitchFamily="34" charset="0"/>
                <a:cs typeface="Arial" panose="020B0604020202020204" pitchFamily="34" charset="0"/>
              </a:rPr>
              <a:t> 41</a:t>
            </a:r>
            <a:endParaRPr lang="vi-VN" sz="3600" i="1" dirty="0" err="1">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 xmlns:a16="http://schemas.microsoft.com/office/drawing/2014/main" id="{911D2B4F-6151-4279-AEDF-1BCAD729AF69}"/>
              </a:ext>
            </a:extLst>
          </p:cNvPr>
          <p:cNvSpPr txBox="1"/>
          <p:nvPr/>
        </p:nvSpPr>
        <p:spPr>
          <a:xfrm>
            <a:off x="1496400" y="4540146"/>
            <a:ext cx="2261836" cy="809261"/>
          </a:xfrm>
          <a:prstGeom prst="rect">
            <a:avLst/>
          </a:prstGeom>
          <a:noFill/>
        </p:spPr>
        <p:txBody>
          <a:bodyPr wrap="square" rtlCol="0">
            <a:spAutoFit/>
          </a:bodyPr>
          <a:lstStyle/>
          <a:p>
            <a:pPr algn="l">
              <a:lnSpc>
                <a:spcPct val="130000"/>
              </a:lnSpc>
            </a:pPr>
            <a:r>
              <a:rPr lang="en-US" sz="4000" b="1" u="sng" dirty="0" err="1">
                <a:latin typeface="Arial" panose="020B0604020202020204" pitchFamily="34" charset="0"/>
                <a:cs typeface="Arial" panose="020B0604020202020204" pitchFamily="34" charset="0"/>
              </a:rPr>
              <a:t>Trả</a:t>
            </a:r>
            <a:r>
              <a:rPr lang="en-US" sz="4000" b="1" u="sng" dirty="0">
                <a:latin typeface="Arial" panose="020B0604020202020204" pitchFamily="34" charset="0"/>
                <a:cs typeface="Arial" panose="020B0604020202020204" pitchFamily="34" charset="0"/>
              </a:rPr>
              <a:t> </a:t>
            </a:r>
            <a:r>
              <a:rPr lang="en-US" sz="4000" b="1" u="sng" dirty="0" err="1">
                <a:latin typeface="Arial" panose="020B0604020202020204" pitchFamily="34" charset="0"/>
                <a:cs typeface="Arial" panose="020B0604020202020204" pitchFamily="34" charset="0"/>
              </a:rPr>
              <a:t>lời</a:t>
            </a:r>
            <a:r>
              <a:rPr lang="en-US" sz="4000" b="1" u="sng" dirty="0">
                <a:latin typeface="Arial" panose="020B0604020202020204" pitchFamily="34" charset="0"/>
                <a:cs typeface="Arial" panose="020B0604020202020204" pitchFamily="34" charset="0"/>
              </a:rPr>
              <a:t>:</a:t>
            </a:r>
            <a:endParaRPr lang="vi-VN" sz="4000" b="1" u="sng" dirty="0" err="1">
              <a:latin typeface="Arial" panose="020B0604020202020204" pitchFamily="34" charset="0"/>
              <a:cs typeface="Arial" panose="020B0604020202020204" pitchFamily="34" charset="0"/>
            </a:endParaRPr>
          </a:p>
        </p:txBody>
      </p:sp>
      <p:sp>
        <p:nvSpPr>
          <p:cNvPr id="25" name="TextBox 24">
            <a:extLst>
              <a:ext uri="{FF2B5EF4-FFF2-40B4-BE49-F238E27FC236}">
                <a16:creationId xmlns="" xmlns:a16="http://schemas.microsoft.com/office/drawing/2014/main" id="{88365C45-001E-439A-94E7-2F783D872B3B}"/>
              </a:ext>
            </a:extLst>
          </p:cNvPr>
          <p:cNvSpPr txBox="1"/>
          <p:nvPr/>
        </p:nvSpPr>
        <p:spPr>
          <a:xfrm>
            <a:off x="2999485" y="6405658"/>
            <a:ext cx="9028340" cy="2702086"/>
          </a:xfrm>
          <a:prstGeom prst="rect">
            <a:avLst/>
          </a:prstGeom>
          <a:noFill/>
        </p:spPr>
        <p:txBody>
          <a:bodyPr wrap="square" rtlCol="0">
            <a:spAutoFit/>
          </a:bodyPr>
          <a:lstStyle/>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 K, P, Q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IK.</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35000"/>
              </a:lnSpc>
              <a:spcBef>
                <a:spcPts val="600"/>
              </a:spcBef>
              <a:spcAft>
                <a:spcPts val="600"/>
              </a:spcAft>
            </a:pP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 R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thuộc</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IK.</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l">
              <a:lnSpc>
                <a:spcPct val="130000"/>
              </a:lnSpc>
            </a:pPr>
            <a:endParaRPr lang="vi-VN" sz="4000" dirty="0" err="1">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5">
                                            <p:txEl>
                                              <p:pRg st="0" end="0"/>
                                            </p:txEl>
                                          </p:spTgt>
                                        </p:tgtEl>
                                        <p:attrNameLst>
                                          <p:attrName>style.visibility</p:attrName>
                                        </p:attrNameLst>
                                      </p:cBhvr>
                                      <p:to>
                                        <p:strVal val="visible"/>
                                      </p:to>
                                    </p:set>
                                    <p:anim calcmode="lin" valueType="num">
                                      <p:cBhvr additive="base">
                                        <p:cTn id="26"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5">
                                            <p:txEl>
                                              <p:pRg st="1" end="1"/>
                                            </p:txEl>
                                          </p:spTgt>
                                        </p:tgtEl>
                                        <p:attrNameLst>
                                          <p:attrName>style.visibility</p:attrName>
                                        </p:attrNameLst>
                                      </p:cBhvr>
                                      <p:to>
                                        <p:strVal val="visible"/>
                                      </p:to>
                                    </p:set>
                                    <p:anim calcmode="lin" valueType="num">
                                      <p:cBhvr additive="base">
                                        <p:cTn id="32"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6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a:off x="470741" y="1687555"/>
            <a:ext cx="8797104" cy="846155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23808"/>
          <a:stretch>
            <a:fillRect/>
          </a:stretch>
        </p:blipFill>
        <p:spPr>
          <a:xfrm>
            <a:off x="9144000" y="1679536"/>
            <a:ext cx="8523785" cy="846155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12133" b="40806"/>
          <a:stretch>
            <a:fillRect/>
          </a:stretch>
        </p:blipFill>
        <p:spPr>
          <a:xfrm>
            <a:off x="15717566" y="8980112"/>
            <a:ext cx="2570434" cy="166238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569313" y="605863"/>
            <a:ext cx="1981353" cy="2343536"/>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239082">
            <a:off x="369669" y="8826708"/>
            <a:ext cx="1996757" cy="653484"/>
          </a:xfrm>
          <a:prstGeom prst="rect">
            <a:avLst/>
          </a:prstGeom>
        </p:spPr>
      </p:pic>
      <p:grpSp>
        <p:nvGrpSpPr>
          <p:cNvPr id="8" name="Group 8"/>
          <p:cNvGrpSpPr/>
          <p:nvPr/>
        </p:nvGrpSpPr>
        <p:grpSpPr>
          <a:xfrm>
            <a:off x="1504382" y="188868"/>
            <a:ext cx="10916219" cy="1498687"/>
            <a:chOff x="130507" y="0"/>
            <a:chExt cx="5077519" cy="848774"/>
          </a:xfrm>
        </p:grpSpPr>
        <p:sp>
          <p:nvSpPr>
            <p:cNvPr id="9" name="Freeform 9"/>
            <p:cNvSpPr/>
            <p:nvPr/>
          </p:nvSpPr>
          <p:spPr>
            <a:xfrm>
              <a:off x="130507" y="0"/>
              <a:ext cx="5077519" cy="848774"/>
            </a:xfrm>
            <a:custGeom>
              <a:avLst/>
              <a:gdLst/>
              <a:ahLst/>
              <a:cxnLst/>
              <a:rect l="l" t="t" r="r" b="b"/>
              <a:pathLst>
                <a:path w="5491572" h="848774">
                  <a:moveTo>
                    <a:pt x="5367112" y="848774"/>
                  </a:moveTo>
                  <a:lnTo>
                    <a:pt x="124460" y="848774"/>
                  </a:lnTo>
                  <a:cubicBezTo>
                    <a:pt x="55880" y="848774"/>
                    <a:pt x="0" y="792894"/>
                    <a:pt x="0" y="724314"/>
                  </a:cubicBezTo>
                  <a:lnTo>
                    <a:pt x="0" y="124460"/>
                  </a:lnTo>
                  <a:cubicBezTo>
                    <a:pt x="0" y="55880"/>
                    <a:pt x="55880" y="0"/>
                    <a:pt x="124460" y="0"/>
                  </a:cubicBezTo>
                  <a:lnTo>
                    <a:pt x="5367112" y="0"/>
                  </a:lnTo>
                  <a:cubicBezTo>
                    <a:pt x="5435692" y="0"/>
                    <a:pt x="5491572" y="55880"/>
                    <a:pt x="5491572" y="124460"/>
                  </a:cubicBezTo>
                  <a:lnTo>
                    <a:pt x="5491572" y="724314"/>
                  </a:lnTo>
                  <a:cubicBezTo>
                    <a:pt x="5491572" y="792894"/>
                    <a:pt x="5435692" y="848774"/>
                    <a:pt x="5367112" y="848774"/>
                  </a:cubicBezTo>
                  <a:close/>
                </a:path>
              </a:pathLst>
            </a:custGeom>
            <a:solidFill>
              <a:srgbClr val="F46E16"/>
            </a:solidFill>
          </p:spPr>
        </p:sp>
      </p:grpSp>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904450" y="538787"/>
            <a:ext cx="1120652" cy="1047810"/>
          </a:xfrm>
          <a:prstGeom prst="rect">
            <a:avLst/>
          </a:prstGeom>
        </p:spPr>
      </p:pic>
      <p:sp>
        <p:nvSpPr>
          <p:cNvPr id="11" name="TextBox 11"/>
          <p:cNvSpPr txBox="1"/>
          <p:nvPr/>
        </p:nvSpPr>
        <p:spPr>
          <a:xfrm>
            <a:off x="1767462" y="588977"/>
            <a:ext cx="10653138" cy="641201"/>
          </a:xfrm>
          <a:prstGeom prst="rect">
            <a:avLst/>
          </a:prstGeom>
        </p:spPr>
        <p:txBody>
          <a:bodyPr wrap="square" lIns="0" tIns="0" rIns="0" bIns="0" rtlCol="0" anchor="t">
            <a:spAutoFit/>
          </a:bodyPr>
          <a:lstStyle/>
          <a:p>
            <a:pPr marL="0" lvl="0" indent="0" algn="ctr">
              <a:lnSpc>
                <a:spcPts val="5040"/>
              </a:lnSpc>
              <a:spcBef>
                <a:spcPct val="0"/>
              </a:spcBef>
            </a:pPr>
            <a:r>
              <a:rPr lang="en-US" sz="5400" b="1" u="none" spc="179" dirty="0">
                <a:solidFill>
                  <a:srgbClr val="FFFFFF"/>
                </a:solidFill>
                <a:latin typeface="Arial" panose="020B0604020202020204" pitchFamily="34" charset="0"/>
              </a:rPr>
              <a:t>2. Hai </a:t>
            </a:r>
            <a:r>
              <a:rPr lang="en-US" sz="5400" b="1" u="none" spc="179" dirty="0" err="1">
                <a:solidFill>
                  <a:srgbClr val="FFFFFF"/>
                </a:solidFill>
                <a:latin typeface="Arial" panose="020B0604020202020204" pitchFamily="34" charset="0"/>
              </a:rPr>
              <a:t>đoạn</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thẳng</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bằng</a:t>
            </a:r>
            <a:r>
              <a:rPr lang="en-US" sz="5400" b="1" u="none" spc="179" dirty="0">
                <a:solidFill>
                  <a:srgbClr val="FFFFFF"/>
                </a:solidFill>
                <a:latin typeface="Arial" panose="020B0604020202020204" pitchFamily="34" charset="0"/>
              </a:rPr>
              <a:t> </a:t>
            </a:r>
            <a:r>
              <a:rPr lang="en-US" sz="5400" b="1" u="none" spc="179" dirty="0" err="1">
                <a:solidFill>
                  <a:srgbClr val="FFFFFF"/>
                </a:solidFill>
                <a:latin typeface="Arial" panose="020B0604020202020204" pitchFamily="34" charset="0"/>
              </a:rPr>
              <a:t>nhau</a:t>
            </a:r>
            <a:endParaRPr lang="en-US" sz="5400" b="1" u="none" spc="179" dirty="0">
              <a:solidFill>
                <a:srgbClr val="FFFFFF"/>
              </a:solidFill>
              <a:latin typeface="Arial" panose="020B0604020202020204" pitchFamily="34" charset="0"/>
            </a:endParaRPr>
          </a:p>
        </p:txBody>
      </p:sp>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2744" y="2093403"/>
            <a:ext cx="1163374" cy="1087755"/>
          </a:xfrm>
          <a:prstGeom prst="rect">
            <a:avLst/>
          </a:prstGeom>
        </p:spPr>
      </p:pic>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6286" b="40806"/>
          <a:stretch>
            <a:fillRect/>
          </a:stretch>
        </p:blipFill>
        <p:spPr>
          <a:xfrm>
            <a:off x="17249775" y="7418824"/>
            <a:ext cx="1278806" cy="1662387"/>
          </a:xfrm>
          <a:prstGeom prst="rect">
            <a:avLst/>
          </a:prstGeom>
        </p:spPr>
      </p:pic>
      <p:sp>
        <p:nvSpPr>
          <p:cNvPr id="26" name="TextBox 25">
            <a:extLst>
              <a:ext uri="{FF2B5EF4-FFF2-40B4-BE49-F238E27FC236}">
                <a16:creationId xmlns="" xmlns:a16="http://schemas.microsoft.com/office/drawing/2014/main" id="{3D60771B-63AF-4402-905E-EDFD103189DF}"/>
              </a:ext>
            </a:extLst>
          </p:cNvPr>
          <p:cNvSpPr txBox="1"/>
          <p:nvPr/>
        </p:nvSpPr>
        <p:spPr>
          <a:xfrm>
            <a:off x="1214431" y="2637280"/>
            <a:ext cx="11663369" cy="809261"/>
          </a:xfrm>
          <a:prstGeom prst="rect">
            <a:avLst/>
          </a:prstGeom>
          <a:noFill/>
        </p:spPr>
        <p:txBody>
          <a:bodyPr wrap="square" rtlCol="0">
            <a:spAutoFit/>
          </a:bodyPr>
          <a:lstStyle/>
          <a:p>
            <a:pPr algn="l">
              <a:lnSpc>
                <a:spcPct val="130000"/>
              </a:lnSpc>
            </a:pPr>
            <a:r>
              <a:rPr lang="en-US" sz="4000" b="1" dirty="0">
                <a:solidFill>
                  <a:srgbClr val="002060"/>
                </a:solidFill>
                <a:latin typeface="Arial" panose="020B0604020202020204" pitchFamily="34" charset="0"/>
                <a:cs typeface="Arial" panose="020B0604020202020204" pitchFamily="34" charset="0"/>
              </a:rPr>
              <a:t>HĐ2</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bước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endParaRPr lang="vi-VN" sz="4000" dirty="0" err="1">
              <a:latin typeface="Arial" panose="020B0604020202020204" pitchFamily="34" charset="0"/>
              <a:cs typeface="Arial" panose="020B0604020202020204" pitchFamily="34" charset="0"/>
            </a:endParaRPr>
          </a:p>
        </p:txBody>
      </p:sp>
      <p:sp>
        <p:nvSpPr>
          <p:cNvPr id="28" name="TextBox 27">
            <a:extLst>
              <a:ext uri="{FF2B5EF4-FFF2-40B4-BE49-F238E27FC236}">
                <a16:creationId xmlns="" xmlns:a16="http://schemas.microsoft.com/office/drawing/2014/main" id="{43623273-7573-41F1-93B9-582EE72717B4}"/>
              </a:ext>
            </a:extLst>
          </p:cNvPr>
          <p:cNvSpPr txBox="1"/>
          <p:nvPr/>
        </p:nvSpPr>
        <p:spPr>
          <a:xfrm>
            <a:off x="1214431" y="3771900"/>
            <a:ext cx="15168569" cy="809261"/>
          </a:xfrm>
          <a:prstGeom prst="rect">
            <a:avLst/>
          </a:prstGeom>
          <a:noFill/>
        </p:spPr>
        <p:txBody>
          <a:bodyPr wrap="square" rtlCol="0">
            <a:spAutoFit/>
          </a:bodyPr>
          <a:lstStyle/>
          <a:p>
            <a:pPr>
              <a:lnSpc>
                <a:spcPct val="130000"/>
              </a:lnSpc>
            </a:pPr>
            <a:r>
              <a:rPr lang="en-US" sz="4000" b="1" i="1" u="sng"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Bước</a:t>
            </a:r>
            <a:r>
              <a:rPr lang="en-US" sz="40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b="1" i="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1</a:t>
            </a:r>
            <a:r>
              <a:rPr lang="en-US" sz="4000" b="1" u="sng"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r>
              <a:rPr lang="en-US" sz="4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Vẽ</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đường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nằm</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0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lang="en-US"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2" name="Picture 31">
            <a:extLst>
              <a:ext uri="{FF2B5EF4-FFF2-40B4-BE49-F238E27FC236}">
                <a16:creationId xmlns="" xmlns:a16="http://schemas.microsoft.com/office/drawing/2014/main" id="{5E02EBAB-55A8-49A0-89FF-04A7E6547DB1}"/>
              </a:ext>
            </a:extLst>
          </p:cNvPr>
          <p:cNvPicPr>
            <a:picLocks noChangeAspect="1"/>
          </p:cNvPicPr>
          <p:nvPr/>
        </p:nvPicPr>
        <p:blipFill>
          <a:blip r:embed="rId13"/>
          <a:stretch>
            <a:fillRect/>
          </a:stretch>
        </p:blipFill>
        <p:spPr>
          <a:xfrm>
            <a:off x="7137969" y="4986862"/>
            <a:ext cx="5063115" cy="1437955"/>
          </a:xfrm>
          <a:prstGeom prst="rect">
            <a:avLst/>
          </a:prstGeom>
        </p:spPr>
      </p:pic>
      <p:pic>
        <p:nvPicPr>
          <p:cNvPr id="34" name="Picture 33">
            <a:extLst>
              <a:ext uri="{FF2B5EF4-FFF2-40B4-BE49-F238E27FC236}">
                <a16:creationId xmlns="" xmlns:a16="http://schemas.microsoft.com/office/drawing/2014/main" id="{52DF252B-D787-477F-A1E4-B31E0D4CD071}"/>
              </a:ext>
            </a:extLst>
          </p:cNvPr>
          <p:cNvPicPr>
            <a:picLocks noChangeAspect="1"/>
          </p:cNvPicPr>
          <p:nvPr/>
        </p:nvPicPr>
        <p:blipFill>
          <a:blip r:embed="rId14"/>
          <a:stretch>
            <a:fillRect/>
          </a:stretch>
        </p:blipFill>
        <p:spPr>
          <a:xfrm>
            <a:off x="5128937" y="7789762"/>
            <a:ext cx="8205809" cy="141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left)">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lnSpc>
            <a:spcPct val="130000"/>
          </a:lnSpc>
          <a:defRPr sz="4000" dirty="0" err="1"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775</TotalTime>
  <Words>1217</Words>
  <Application>Microsoft Office PowerPoint</Application>
  <PresentationFormat>Custom</PresentationFormat>
  <Paragraphs>153</Paragraphs>
  <Slides>31</Slides>
  <Notes>1</Notes>
  <HiddenSlides>0</HiddenSlides>
  <MMClips>23</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31</vt:i4>
      </vt:variant>
    </vt:vector>
  </HeadingPairs>
  <TitlesOfParts>
    <vt:vector size="38" baseType="lpstr">
      <vt:lpstr>Calibri</vt:lpstr>
      <vt:lpstr>Wingdings</vt:lpstr>
      <vt:lpstr>Arial</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LaptopAZ.vn</dc:creator>
  <cp:lastModifiedBy>Admin</cp:lastModifiedBy>
  <cp:revision>20</cp:revision>
  <dcterms:created xsi:type="dcterms:W3CDTF">2006-08-16T00:00:00Z</dcterms:created>
  <dcterms:modified xsi:type="dcterms:W3CDTF">2023-03-22T17:17:18Z</dcterms:modified>
  <dc:identifier>DAEwhoOCIrw</dc:identifier>
</cp:coreProperties>
</file>